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256" r:id="rId4"/>
    <p:sldId id="258" r:id="rId5"/>
    <p:sldId id="287" r:id="rId7"/>
    <p:sldId id="288" r:id="rId8"/>
    <p:sldId id="289" r:id="rId9"/>
    <p:sldId id="260" r:id="rId10"/>
    <p:sldId id="302" r:id="rId11"/>
    <p:sldId id="261" r:id="rId12"/>
    <p:sldId id="276" r:id="rId13"/>
    <p:sldId id="263" r:id="rId14"/>
    <p:sldId id="264" r:id="rId15"/>
    <p:sldId id="265" r:id="rId16"/>
    <p:sldId id="268" r:id="rId17"/>
    <p:sldId id="266" r:id="rId18"/>
    <p:sldId id="269" r:id="rId19"/>
    <p:sldId id="270" r:id="rId20"/>
    <p:sldId id="273" r:id="rId21"/>
    <p:sldId id="275" r:id="rId22"/>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5"/>
    <p:restoredTop sz="94720"/>
  </p:normalViewPr>
  <p:slideViewPr>
    <p:cSldViewPr showGuides="1">
      <p:cViewPr varScale="1">
        <p:scale>
          <a:sx n="83" d="100"/>
          <a:sy n="83" d="100"/>
        </p:scale>
        <p:origin x="-66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3314" name="页眉占位符 13313"/>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13315" name="日期占位符 13314"/>
          <p:cNvSpPr>
            <a:spLocks noGrp="1"/>
          </p:cNvSpPr>
          <p:nvPr>
            <p:ph type="dt" idx="1"/>
          </p:nvPr>
        </p:nvSpPr>
        <p:spPr>
          <a:xfrm>
            <a:off x="3884613" y="0"/>
            <a:ext cx="2971800" cy="457200"/>
          </a:xfrm>
          <a:prstGeom prst="rect">
            <a:avLst/>
          </a:prstGeom>
          <a:noFill/>
          <a:ln w="9525">
            <a:noFill/>
          </a:ln>
        </p:spPr>
        <p:txBody>
          <a:bodyPr/>
          <a:p>
            <a:pPr lvl="0" algn="r"/>
            <a:endParaRPr lang="zh-CN" altLang="en-US" sz="1200" dirty="0"/>
          </a:p>
        </p:txBody>
      </p:sp>
      <p:sp>
        <p:nvSpPr>
          <p:cNvPr id="13316" name="幻灯片图像占位符 13315"/>
          <p:cNvSpPr>
            <a:spLocks noRot="1"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13317" name="文本占位符 13316"/>
          <p:cNvSpPr>
            <a:spLocks noGrp="1"/>
          </p:cNvSpPr>
          <p:nvPr>
            <p:ph type="body" sz="quarter" idx="3"/>
          </p:nvPr>
        </p:nvSpPr>
        <p:spPr>
          <a:xfrm>
            <a:off x="685800" y="4343400"/>
            <a:ext cx="5486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3318" name="页脚占位符 13317"/>
          <p:cNvSpPr>
            <a:spLocks noGrp="1"/>
          </p:cNvSpPr>
          <p:nvPr>
            <p:ph type="ftr" sz="quarter" idx="4"/>
          </p:nvPr>
        </p:nvSpPr>
        <p:spPr>
          <a:xfrm>
            <a:off x="0" y="8685213"/>
            <a:ext cx="2971800" cy="457200"/>
          </a:xfrm>
          <a:prstGeom prst="rect">
            <a:avLst/>
          </a:prstGeom>
          <a:noFill/>
          <a:ln w="9525">
            <a:noFill/>
          </a:ln>
        </p:spPr>
        <p:txBody>
          <a:bodyPr anchor="b"/>
          <a:p>
            <a:pPr lvl="0"/>
            <a:endParaRPr lang="zh-CN" altLang="en-US" sz="1200" dirty="0"/>
          </a:p>
        </p:txBody>
      </p:sp>
      <p:sp>
        <p:nvSpPr>
          <p:cNvPr id="13319" name="灯片编号占位符 13318"/>
          <p:cNvSpPr>
            <a:spLocks noGrp="1"/>
          </p:cNvSpPr>
          <p:nvPr>
            <p:ph type="sldNum" sz="quarter" idx="5"/>
          </p:nvPr>
        </p:nvSpPr>
        <p:spPr>
          <a:xfrm>
            <a:off x="3884613" y="8685213"/>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7"/>
          <p:cNvSpPr txBox="1">
            <a:spLocks noGrp="1"/>
          </p:cNvSpPr>
          <p:nvPr/>
        </p:nvSpPr>
        <p:spPr>
          <a:xfrm>
            <a:off x="3886200" y="8686800"/>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
        <p:nvSpPr>
          <p:cNvPr id="14339" name="Rectangle 2"/>
          <p:cNvSpPr>
            <a:spLocks noTextEdit="1"/>
          </p:cNvSpPr>
          <p:nvPr>
            <p:ph type="sldImg"/>
          </p:nvPr>
        </p:nvSpPr>
        <p:spPr/>
      </p:sp>
      <p:sp>
        <p:nvSpPr>
          <p:cNvPr id="14340" name="Rectangle 3"/>
          <p:cNvSpPr>
            <a:spLocks noGrp="1"/>
          </p:cNvSpPr>
          <p:nvPr>
            <p:ph type="body" idx="1"/>
          </p:nvPr>
        </p:nvSpPr>
        <p:spPr>
          <a:xfrm>
            <a:off x="914400" y="4343400"/>
            <a:ext cx="5029200" cy="4114800"/>
          </a:xfrm>
        </p:spPr>
        <p:txBody>
          <a:bodyPr vert="horz" wrap="square" lIns="91440" tIns="45720" rIns="91440" bIns="45720" anchor="t"/>
          <a:p>
            <a:pPr lvl="0" eaLnBrk="1" hangingPunct="1"/>
            <a:endParaRPr dirty="0"/>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7"/>
          <p:cNvSpPr txBox="1">
            <a:spLocks noGrp="1"/>
          </p:cNvSpPr>
          <p:nvPr/>
        </p:nvSpPr>
        <p:spPr>
          <a:xfrm>
            <a:off x="3886200" y="8686800"/>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
        <p:nvSpPr>
          <p:cNvPr id="14339" name="Rectangle 2"/>
          <p:cNvSpPr>
            <a:spLocks noTextEdit="1"/>
          </p:cNvSpPr>
          <p:nvPr>
            <p:ph type="sldImg"/>
          </p:nvPr>
        </p:nvSpPr>
        <p:spPr/>
      </p:sp>
      <p:sp>
        <p:nvSpPr>
          <p:cNvPr id="14340" name="Rectangle 3"/>
          <p:cNvSpPr>
            <a:spLocks noGrp="1"/>
          </p:cNvSpPr>
          <p:nvPr>
            <p:ph type="body" idx="1"/>
          </p:nvPr>
        </p:nvSpPr>
        <p:spPr>
          <a:xfrm>
            <a:off x="914400" y="4343400"/>
            <a:ext cx="5029200" cy="4114800"/>
          </a:xfrm>
        </p:spPr>
        <p:txBody>
          <a:bodyPr vert="horz" wrap="square" lIns="91440" tIns="45720" rIns="91440" bIns="45720" anchor="t"/>
          <a:p>
            <a:pPr lvl="0" eaLnBrk="1" hangingPunct="1"/>
            <a:endParaRPr dirty="0"/>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7"/>
          <p:cNvSpPr txBox="1">
            <a:spLocks noGrp="1"/>
          </p:cNvSpPr>
          <p:nvPr/>
        </p:nvSpPr>
        <p:spPr>
          <a:xfrm>
            <a:off x="3886200" y="8686800"/>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
        <p:nvSpPr>
          <p:cNvPr id="14339" name="Rectangle 2"/>
          <p:cNvSpPr>
            <a:spLocks noTextEdit="1"/>
          </p:cNvSpPr>
          <p:nvPr>
            <p:ph type="sldImg"/>
          </p:nvPr>
        </p:nvSpPr>
        <p:spPr/>
      </p:sp>
      <p:sp>
        <p:nvSpPr>
          <p:cNvPr id="14340" name="Rectangle 3"/>
          <p:cNvSpPr>
            <a:spLocks noGrp="1"/>
          </p:cNvSpPr>
          <p:nvPr>
            <p:ph type="body" idx="1"/>
          </p:nvPr>
        </p:nvSpPr>
        <p:spPr>
          <a:xfrm>
            <a:off x="914400" y="4343400"/>
            <a:ext cx="5029200" cy="4114800"/>
          </a:xfrm>
        </p:spPr>
        <p:txBody>
          <a:bodyPr vert="horz" wrap="square" lIns="91440" tIns="45720" rIns="91440" bIns="45720" anchor="t"/>
          <a:p>
            <a:pPr lvl="0" eaLnBrk="1" hangingPunct="1"/>
            <a:endParaRPr dirty="0"/>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7"/>
          <p:cNvSpPr txBox="1">
            <a:spLocks noGrp="1"/>
          </p:cNvSpPr>
          <p:nvPr/>
        </p:nvSpPr>
        <p:spPr>
          <a:xfrm>
            <a:off x="3886200" y="8686800"/>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
        <p:nvSpPr>
          <p:cNvPr id="14339" name="Rectangle 2"/>
          <p:cNvSpPr>
            <a:spLocks noTextEdit="1"/>
          </p:cNvSpPr>
          <p:nvPr>
            <p:ph type="sldImg"/>
          </p:nvPr>
        </p:nvSpPr>
        <p:spPr/>
      </p:sp>
      <p:sp>
        <p:nvSpPr>
          <p:cNvPr id="14340" name="Rectangle 3"/>
          <p:cNvSpPr>
            <a:spLocks noGrp="1"/>
          </p:cNvSpPr>
          <p:nvPr>
            <p:ph type="body" idx="1"/>
          </p:nvPr>
        </p:nvSpPr>
        <p:spPr>
          <a:xfrm>
            <a:off x="914400" y="4343400"/>
            <a:ext cx="5029200" cy="4114800"/>
          </a:xfrm>
        </p:spPr>
        <p:txBody>
          <a:bodyPr vert="horz" wrap="square" lIns="91440" tIns="45720" rIns="91440" bIns="45720" anchor="t"/>
          <a:p>
            <a:pPr lvl="0" eaLnBrk="1" hangingPunct="1"/>
            <a:endParaRPr dirty="0"/>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7"/>
          <p:cNvSpPr txBox="1">
            <a:spLocks noGrp="1"/>
          </p:cNvSpPr>
          <p:nvPr/>
        </p:nvSpPr>
        <p:spPr>
          <a:xfrm>
            <a:off x="3886200" y="8686800"/>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
        <p:nvSpPr>
          <p:cNvPr id="14339" name="Rectangle 2"/>
          <p:cNvSpPr>
            <a:spLocks noTextEdit="1"/>
          </p:cNvSpPr>
          <p:nvPr>
            <p:ph type="sldImg"/>
          </p:nvPr>
        </p:nvSpPr>
        <p:spPr/>
      </p:sp>
      <p:sp>
        <p:nvSpPr>
          <p:cNvPr id="14340" name="Rectangle 3"/>
          <p:cNvSpPr>
            <a:spLocks noGrp="1"/>
          </p:cNvSpPr>
          <p:nvPr>
            <p:ph type="body" idx="1"/>
          </p:nvPr>
        </p:nvSpPr>
        <p:spPr>
          <a:xfrm>
            <a:off x="914400" y="4343400"/>
            <a:ext cx="5029200" cy="4114800"/>
          </a:xfrm>
        </p:spPr>
        <p:txBody>
          <a:bodyPr vert="horz" wrap="square" lIns="91440" tIns="45720" rIns="91440" bIns="45720" anchor="t"/>
          <a:p>
            <a:pPr lvl="0" eaLnBrk="1" hangingPunct="1"/>
            <a:endParaRPr dirty="0"/>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7"/>
          <p:cNvSpPr txBox="1">
            <a:spLocks noGrp="1"/>
          </p:cNvSpPr>
          <p:nvPr/>
        </p:nvSpPr>
        <p:spPr>
          <a:xfrm>
            <a:off x="3886200" y="8686800"/>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
        <p:nvSpPr>
          <p:cNvPr id="14339" name="Rectangle 2"/>
          <p:cNvSpPr>
            <a:spLocks noTextEdit="1"/>
          </p:cNvSpPr>
          <p:nvPr>
            <p:ph type="sldImg"/>
          </p:nvPr>
        </p:nvSpPr>
        <p:spPr/>
      </p:sp>
      <p:sp>
        <p:nvSpPr>
          <p:cNvPr id="14340" name="Rectangle 3"/>
          <p:cNvSpPr>
            <a:spLocks noGrp="1"/>
          </p:cNvSpPr>
          <p:nvPr>
            <p:ph type="body" idx="1"/>
          </p:nvPr>
        </p:nvSpPr>
        <p:spPr>
          <a:xfrm>
            <a:off x="914400" y="4343400"/>
            <a:ext cx="5029200" cy="4114800"/>
          </a:xfrm>
        </p:spPr>
        <p:txBody>
          <a:bodyPr vert="horz" wrap="square" lIns="91440" tIns="45720" rIns="91440" bIns="45720" anchor="t"/>
          <a:p>
            <a:pPr lvl="0" eaLnBrk="1" hangingPunct="1"/>
            <a:endParaRPr dirty="0"/>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7"/>
          <p:cNvSpPr txBox="1">
            <a:spLocks noGrp="1"/>
          </p:cNvSpPr>
          <p:nvPr/>
        </p:nvSpPr>
        <p:spPr>
          <a:xfrm>
            <a:off x="3886200" y="8686800"/>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
        <p:nvSpPr>
          <p:cNvPr id="14339" name="Rectangle 2"/>
          <p:cNvSpPr>
            <a:spLocks noTextEdit="1"/>
          </p:cNvSpPr>
          <p:nvPr>
            <p:ph type="sldImg"/>
          </p:nvPr>
        </p:nvSpPr>
        <p:spPr/>
      </p:sp>
      <p:sp>
        <p:nvSpPr>
          <p:cNvPr id="14340" name="Rectangle 3"/>
          <p:cNvSpPr>
            <a:spLocks noGrp="1"/>
          </p:cNvSpPr>
          <p:nvPr>
            <p:ph type="body" idx="1"/>
          </p:nvPr>
        </p:nvSpPr>
        <p:spPr>
          <a:xfrm>
            <a:off x="914400" y="4343400"/>
            <a:ext cx="5029200" cy="4114800"/>
          </a:xfrm>
        </p:spPr>
        <p:txBody>
          <a:bodyPr vert="horz" wrap="square" lIns="91440" tIns="45720" rIns="91440" bIns="45720" anchor="t"/>
          <a:p>
            <a:pPr lvl="0" eaLnBrk="1" hangingPunct="1"/>
            <a:endParaRPr dirty="0"/>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7"/>
          <p:cNvSpPr txBox="1">
            <a:spLocks noGrp="1"/>
          </p:cNvSpPr>
          <p:nvPr/>
        </p:nvSpPr>
        <p:spPr>
          <a:xfrm>
            <a:off x="3886200" y="8686800"/>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
        <p:nvSpPr>
          <p:cNvPr id="14339" name="Rectangle 2"/>
          <p:cNvSpPr>
            <a:spLocks noTextEdit="1"/>
          </p:cNvSpPr>
          <p:nvPr>
            <p:ph type="sldImg"/>
          </p:nvPr>
        </p:nvSpPr>
        <p:spPr/>
      </p:sp>
      <p:sp>
        <p:nvSpPr>
          <p:cNvPr id="14340" name="Rectangle 3"/>
          <p:cNvSpPr>
            <a:spLocks noGrp="1"/>
          </p:cNvSpPr>
          <p:nvPr>
            <p:ph type="body" idx="1"/>
          </p:nvPr>
        </p:nvSpPr>
        <p:spPr>
          <a:xfrm>
            <a:off x="914400" y="4343400"/>
            <a:ext cx="5029200" cy="4114800"/>
          </a:xfrm>
        </p:spPr>
        <p:txBody>
          <a:bodyPr vert="horz" wrap="square" lIns="91440" tIns="45720" rIns="91440" bIns="45720" anchor="t"/>
          <a:p>
            <a:pPr lvl="0" eaLnBrk="1" hangingPunct="1"/>
            <a:endParaRPr dirty="0"/>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7"/>
          <p:cNvSpPr txBox="1">
            <a:spLocks noGrp="1"/>
          </p:cNvSpPr>
          <p:nvPr/>
        </p:nvSpPr>
        <p:spPr>
          <a:xfrm>
            <a:off x="3886200" y="8686800"/>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
        <p:nvSpPr>
          <p:cNvPr id="14339" name="Rectangle 2"/>
          <p:cNvSpPr>
            <a:spLocks noTextEdit="1"/>
          </p:cNvSpPr>
          <p:nvPr>
            <p:ph type="sldImg"/>
          </p:nvPr>
        </p:nvSpPr>
        <p:spPr/>
      </p:sp>
      <p:sp>
        <p:nvSpPr>
          <p:cNvPr id="14340" name="Rectangle 3"/>
          <p:cNvSpPr>
            <a:spLocks noGrp="1"/>
          </p:cNvSpPr>
          <p:nvPr>
            <p:ph type="body" idx="1"/>
          </p:nvPr>
        </p:nvSpPr>
        <p:spPr>
          <a:xfrm>
            <a:off x="914400" y="4343400"/>
            <a:ext cx="5029200" cy="4114800"/>
          </a:xfrm>
        </p:spPr>
        <p:txBody>
          <a:bodyPr vert="horz" wrap="square" lIns="91440" tIns="45720" rIns="91440" bIns="45720" anchor="t"/>
          <a:p>
            <a:pPr lvl="0" eaLnBrk="1" hangingPunct="1"/>
            <a:endParaRPr dirty="0"/>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7"/>
          <p:cNvSpPr txBox="1">
            <a:spLocks noGrp="1"/>
          </p:cNvSpPr>
          <p:nvPr/>
        </p:nvSpPr>
        <p:spPr>
          <a:xfrm>
            <a:off x="3886200" y="8686800"/>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
        <p:nvSpPr>
          <p:cNvPr id="14339" name="Rectangle 2"/>
          <p:cNvSpPr>
            <a:spLocks noTextEdit="1"/>
          </p:cNvSpPr>
          <p:nvPr>
            <p:ph type="sldImg"/>
          </p:nvPr>
        </p:nvSpPr>
        <p:spPr/>
      </p:sp>
      <p:sp>
        <p:nvSpPr>
          <p:cNvPr id="14340" name="Rectangle 3"/>
          <p:cNvSpPr>
            <a:spLocks noGrp="1"/>
          </p:cNvSpPr>
          <p:nvPr>
            <p:ph type="body" idx="1"/>
          </p:nvPr>
        </p:nvSpPr>
        <p:spPr>
          <a:xfrm>
            <a:off x="914400" y="4343400"/>
            <a:ext cx="5029200" cy="4114800"/>
          </a:xfrm>
        </p:spPr>
        <p:txBody>
          <a:bodyPr vert="horz" wrap="square" lIns="91440" tIns="45720" rIns="91440" bIns="45720" anchor="t"/>
          <a:p>
            <a:pPr lvl="0" eaLnBrk="1" hangingPunct="1"/>
            <a:endParaRPr dirty="0"/>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7"/>
          <p:cNvSpPr txBox="1">
            <a:spLocks noGrp="1"/>
          </p:cNvSpPr>
          <p:nvPr/>
        </p:nvSpPr>
        <p:spPr>
          <a:xfrm>
            <a:off x="3886200" y="8686800"/>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
        <p:nvSpPr>
          <p:cNvPr id="14339" name="Rectangle 2"/>
          <p:cNvSpPr>
            <a:spLocks noTextEdit="1"/>
          </p:cNvSpPr>
          <p:nvPr>
            <p:ph type="sldImg"/>
          </p:nvPr>
        </p:nvSpPr>
        <p:spPr/>
      </p:sp>
      <p:sp>
        <p:nvSpPr>
          <p:cNvPr id="14340" name="Rectangle 3"/>
          <p:cNvSpPr>
            <a:spLocks noGrp="1"/>
          </p:cNvSpPr>
          <p:nvPr>
            <p:ph type="body" idx="1"/>
          </p:nvPr>
        </p:nvSpPr>
        <p:spPr>
          <a:xfrm>
            <a:off x="914400" y="4343400"/>
            <a:ext cx="5029200" cy="4114800"/>
          </a:xfrm>
        </p:spPr>
        <p:txBody>
          <a:bodyPr vert="horz" wrap="square" lIns="91440" tIns="45720" rIns="91440" bIns="45720" anchor="t"/>
          <a:p>
            <a:pPr lvl="0" eaLnBrk="1" hangingPunct="1"/>
            <a:endParaRPr dirty="0"/>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7"/>
          <p:cNvSpPr txBox="1">
            <a:spLocks noGrp="1"/>
          </p:cNvSpPr>
          <p:nvPr/>
        </p:nvSpPr>
        <p:spPr>
          <a:xfrm>
            <a:off x="3886200" y="8686800"/>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
        <p:nvSpPr>
          <p:cNvPr id="14339" name="Rectangle 2"/>
          <p:cNvSpPr>
            <a:spLocks noTextEdit="1"/>
          </p:cNvSpPr>
          <p:nvPr>
            <p:ph type="sldImg"/>
          </p:nvPr>
        </p:nvSpPr>
        <p:spPr/>
      </p:sp>
      <p:sp>
        <p:nvSpPr>
          <p:cNvPr id="14340" name="Rectangle 3"/>
          <p:cNvSpPr>
            <a:spLocks noGrp="1"/>
          </p:cNvSpPr>
          <p:nvPr>
            <p:ph type="body" idx="1"/>
          </p:nvPr>
        </p:nvSpPr>
        <p:spPr>
          <a:xfrm>
            <a:off x="914400" y="4343400"/>
            <a:ext cx="5029200" cy="4114800"/>
          </a:xfrm>
        </p:spPr>
        <p:txBody>
          <a:bodyPr vert="horz" wrap="square" lIns="91440" tIns="45720" rIns="91440" bIns="45720" anchor="t"/>
          <a:p>
            <a:pPr lvl="0" eaLnBrk="1" hangingPunct="1"/>
            <a:endParaRPr dirty="0"/>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7"/>
          <p:cNvSpPr txBox="1">
            <a:spLocks noGrp="1"/>
          </p:cNvSpPr>
          <p:nvPr/>
        </p:nvSpPr>
        <p:spPr>
          <a:xfrm>
            <a:off x="3886200" y="8686800"/>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
        <p:nvSpPr>
          <p:cNvPr id="14339" name="Rectangle 2"/>
          <p:cNvSpPr>
            <a:spLocks noTextEdit="1"/>
          </p:cNvSpPr>
          <p:nvPr>
            <p:ph type="sldImg"/>
          </p:nvPr>
        </p:nvSpPr>
        <p:spPr/>
      </p:sp>
      <p:sp>
        <p:nvSpPr>
          <p:cNvPr id="14340" name="Rectangle 3"/>
          <p:cNvSpPr>
            <a:spLocks noGrp="1"/>
          </p:cNvSpPr>
          <p:nvPr>
            <p:ph type="body" idx="1"/>
          </p:nvPr>
        </p:nvSpPr>
        <p:spPr>
          <a:xfrm>
            <a:off x="914400" y="4343400"/>
            <a:ext cx="5029200" cy="4114800"/>
          </a:xfrm>
        </p:spPr>
        <p:txBody>
          <a:bodyPr vert="horz" wrap="square" lIns="91440" tIns="45720" rIns="91440" bIns="45720" anchor="t"/>
          <a:p>
            <a:pPr lvl="0" eaLnBrk="1" hangingPunct="1"/>
            <a:endParaRPr dirty="0"/>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7"/>
          <p:cNvSpPr txBox="1">
            <a:spLocks noGrp="1"/>
          </p:cNvSpPr>
          <p:nvPr/>
        </p:nvSpPr>
        <p:spPr>
          <a:xfrm>
            <a:off x="3886200" y="8686800"/>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
        <p:nvSpPr>
          <p:cNvPr id="14339" name="Rectangle 2"/>
          <p:cNvSpPr>
            <a:spLocks noTextEdit="1"/>
          </p:cNvSpPr>
          <p:nvPr>
            <p:ph type="sldImg"/>
          </p:nvPr>
        </p:nvSpPr>
        <p:spPr/>
      </p:sp>
      <p:sp>
        <p:nvSpPr>
          <p:cNvPr id="14340" name="Rectangle 3"/>
          <p:cNvSpPr>
            <a:spLocks noGrp="1"/>
          </p:cNvSpPr>
          <p:nvPr>
            <p:ph type="body" idx="1"/>
          </p:nvPr>
        </p:nvSpPr>
        <p:spPr>
          <a:xfrm>
            <a:off x="914400" y="4343400"/>
            <a:ext cx="5029200" cy="4114800"/>
          </a:xfrm>
        </p:spPr>
        <p:txBody>
          <a:bodyPr vert="horz" wrap="square" lIns="91440" tIns="45720" rIns="91440" bIns="45720" anchor="t"/>
          <a:p>
            <a:pPr lvl="0" eaLnBrk="1" hangingPunct="1"/>
            <a:endParaRPr dirty="0"/>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7"/>
          <p:cNvSpPr txBox="1">
            <a:spLocks noGrp="1"/>
          </p:cNvSpPr>
          <p:nvPr/>
        </p:nvSpPr>
        <p:spPr>
          <a:xfrm>
            <a:off x="3886200" y="8686800"/>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
        <p:nvSpPr>
          <p:cNvPr id="14339" name="Rectangle 2"/>
          <p:cNvSpPr>
            <a:spLocks noTextEdit="1"/>
          </p:cNvSpPr>
          <p:nvPr>
            <p:ph type="sldImg"/>
          </p:nvPr>
        </p:nvSpPr>
        <p:spPr/>
      </p:sp>
      <p:sp>
        <p:nvSpPr>
          <p:cNvPr id="14340" name="Rectangle 3"/>
          <p:cNvSpPr>
            <a:spLocks noGrp="1"/>
          </p:cNvSpPr>
          <p:nvPr>
            <p:ph type="body" idx="1"/>
          </p:nvPr>
        </p:nvSpPr>
        <p:spPr>
          <a:xfrm>
            <a:off x="914400" y="4343400"/>
            <a:ext cx="5029200" cy="4114800"/>
          </a:xfrm>
        </p:spPr>
        <p:txBody>
          <a:bodyPr vert="horz" wrap="square" lIns="91440" tIns="45720" rIns="91440" bIns="45720" anchor="t"/>
          <a:p>
            <a:pPr lvl="0" eaLnBrk="1" hangingPunct="1"/>
            <a:endParaRPr dirty="0"/>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7"/>
          <p:cNvSpPr txBox="1">
            <a:spLocks noGrp="1"/>
          </p:cNvSpPr>
          <p:nvPr/>
        </p:nvSpPr>
        <p:spPr>
          <a:xfrm>
            <a:off x="3886200" y="8686800"/>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
        <p:nvSpPr>
          <p:cNvPr id="14339" name="Rectangle 2"/>
          <p:cNvSpPr>
            <a:spLocks noTextEdit="1"/>
          </p:cNvSpPr>
          <p:nvPr>
            <p:ph type="sldImg"/>
          </p:nvPr>
        </p:nvSpPr>
        <p:spPr/>
      </p:sp>
      <p:sp>
        <p:nvSpPr>
          <p:cNvPr id="14340" name="Rectangle 3"/>
          <p:cNvSpPr>
            <a:spLocks noGrp="1"/>
          </p:cNvSpPr>
          <p:nvPr>
            <p:ph type="body" idx="1"/>
          </p:nvPr>
        </p:nvSpPr>
        <p:spPr>
          <a:xfrm>
            <a:off x="914400" y="4343400"/>
            <a:ext cx="5029200" cy="4114800"/>
          </a:xfrm>
        </p:spPr>
        <p:txBody>
          <a:bodyPr vert="horz" wrap="square" lIns="91440" tIns="45720" rIns="91440" bIns="45720" anchor="t"/>
          <a:p>
            <a:pPr lvl="0" eaLnBrk="1" hangingPunct="1"/>
            <a:endParaRPr dirty="0"/>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7"/>
          <p:cNvSpPr txBox="1">
            <a:spLocks noGrp="1"/>
          </p:cNvSpPr>
          <p:nvPr/>
        </p:nvSpPr>
        <p:spPr>
          <a:xfrm>
            <a:off x="3886200" y="8686800"/>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
        <p:nvSpPr>
          <p:cNvPr id="14339" name="Rectangle 2"/>
          <p:cNvSpPr>
            <a:spLocks noTextEdit="1"/>
          </p:cNvSpPr>
          <p:nvPr>
            <p:ph type="sldImg"/>
          </p:nvPr>
        </p:nvSpPr>
        <p:spPr/>
      </p:sp>
      <p:sp>
        <p:nvSpPr>
          <p:cNvPr id="14340" name="Rectangle 3"/>
          <p:cNvSpPr>
            <a:spLocks noGrp="1"/>
          </p:cNvSpPr>
          <p:nvPr>
            <p:ph type="body" idx="1"/>
          </p:nvPr>
        </p:nvSpPr>
        <p:spPr>
          <a:xfrm>
            <a:off x="914400" y="4343400"/>
            <a:ext cx="5029200" cy="4114800"/>
          </a:xfrm>
        </p:spPr>
        <p:txBody>
          <a:bodyPr vert="horz" wrap="square" lIns="91440" tIns="45720" rIns="91440" bIns="45720" anchor="t"/>
          <a:p>
            <a:pPr lvl="0" eaLnBrk="1" hangingPunct="1"/>
            <a:endParaRPr dirty="0"/>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218" name="标题 9217"/>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9219" name="文本占位符 9218"/>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220" name="日期占位符 9219"/>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dirty="0">
              <a:latin typeface="Arial" panose="020B0604020202020204" pitchFamily="34" charset="0"/>
            </a:endParaRPr>
          </a:p>
        </p:txBody>
      </p:sp>
      <p:sp>
        <p:nvSpPr>
          <p:cNvPr id="9221" name="页脚占位符 9220"/>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9222" name="灯片编号占位符 9221"/>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218" name="标题 9217"/>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9219" name="文本占位符 9218"/>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220" name="日期占位符 9219"/>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dirty="0">
              <a:latin typeface="Arial" panose="020B0604020202020204" pitchFamily="34" charset="0"/>
            </a:endParaRPr>
          </a:p>
        </p:txBody>
      </p:sp>
      <p:sp>
        <p:nvSpPr>
          <p:cNvPr id="9221" name="页脚占位符 9220"/>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9222" name="灯片编号占位符 9221"/>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Bar dir="vert"/>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5.xml"/><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3.xml"/><Relationship Id="rId2" Type="http://schemas.openxmlformats.org/officeDocument/2006/relationships/image" Target="../media/image10.jpe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9.xml"/><Relationship Id="rId2" Type="http://schemas.openxmlformats.org/officeDocument/2006/relationships/image" Target="../media/image2.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5.xml"/><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9.xml"/><Relationship Id="rId2" Type="http://schemas.openxmlformats.org/officeDocument/2006/relationships/image" Target="../media/image2.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8.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tags" Target="../tags/tag1.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标题 4097"/>
          <p:cNvSpPr>
            <a:spLocks noGrp="1"/>
          </p:cNvSpPr>
          <p:nvPr>
            <p:ph type="ctrTitle"/>
          </p:nvPr>
        </p:nvSpPr>
        <p:spPr>
          <a:xfrm>
            <a:off x="762000" y="228600"/>
            <a:ext cx="7772400" cy="1219200"/>
          </a:xfrm>
        </p:spPr>
        <p:txBody>
          <a:bodyPr anchor="ctr"/>
          <a:p>
            <a:pPr algn="ctr" defTabSz="914400">
              <a:buSzPct val="100000"/>
            </a:pPr>
            <a:r>
              <a:rPr lang="zh-CN" altLang="en-US" sz="4400" b="1" kern="1200" baseline="0" dirty="0">
                <a:latin typeface="Arial" panose="020B0604020202020204" pitchFamily="34" charset="0"/>
                <a:ea typeface="黑体" panose="02010609060101010101" pitchFamily="2" charset="-122"/>
              </a:rPr>
              <a:t>紧密联系专业 服务中小企业</a:t>
            </a:r>
            <a:br>
              <a:rPr lang="zh-CN" altLang="en-US" sz="4400" b="1" kern="1200" baseline="0" dirty="0">
                <a:latin typeface="Arial" panose="020B0604020202020204" pitchFamily="34" charset="0"/>
                <a:ea typeface="黑体" panose="02010609060101010101" pitchFamily="2" charset="-122"/>
              </a:rPr>
            </a:br>
            <a:r>
              <a:rPr lang="en-US" altLang="zh-CN" sz="3600" b="1" kern="1200" baseline="0" dirty="0">
                <a:latin typeface="Arial" panose="020B0604020202020204" pitchFamily="34" charset="0"/>
                <a:ea typeface="黑体" panose="02010609060101010101" pitchFamily="2" charset="-122"/>
              </a:rPr>
              <a:t>--- </a:t>
            </a:r>
            <a:r>
              <a:rPr lang="zh-CN" altLang="en-US" sz="3600" b="1" kern="1200" baseline="0" dirty="0">
                <a:latin typeface="Arial" panose="020B0604020202020204" pitchFamily="34" charset="0"/>
                <a:ea typeface="黑体" panose="02010609060101010101" pitchFamily="2" charset="-122"/>
              </a:rPr>
              <a:t>教师专业实践分享</a:t>
            </a:r>
            <a:endParaRPr lang="zh-CN" altLang="en-US" sz="3600" b="1" kern="1200" baseline="0" dirty="0">
              <a:latin typeface="Arial" panose="020B0604020202020204" pitchFamily="34" charset="0"/>
              <a:ea typeface="黑体" panose="02010609060101010101" pitchFamily="2" charset="-122"/>
            </a:endParaRPr>
          </a:p>
        </p:txBody>
      </p:sp>
      <p:sp>
        <p:nvSpPr>
          <p:cNvPr id="4099" name="副标题 4098"/>
          <p:cNvSpPr>
            <a:spLocks noGrp="1"/>
          </p:cNvSpPr>
          <p:nvPr>
            <p:ph type="subTitle" idx="1"/>
          </p:nvPr>
        </p:nvSpPr>
        <p:spPr>
          <a:xfrm>
            <a:off x="1371600" y="1828800"/>
            <a:ext cx="6400800" cy="1295400"/>
          </a:xfrm>
        </p:spPr>
        <p:txBody>
          <a:bodyPr/>
          <a:p>
            <a:pPr defTabSz="914400">
              <a:lnSpc>
                <a:spcPct val="80000"/>
              </a:lnSpc>
              <a:buSzPct val="100000"/>
            </a:pPr>
            <a:r>
              <a:rPr lang="zh-CN" sz="2000" kern="1200" baseline="0" dirty="0">
                <a:latin typeface="Arial" panose="020B0604020202020204" pitchFamily="34" charset="0"/>
                <a:ea typeface="宋体" panose="02010600030101010101" pitchFamily="2" charset="-122"/>
              </a:rPr>
              <a:t>轻化工技术</a:t>
            </a:r>
            <a:r>
              <a:rPr lang="zh-CN" altLang="en-US" sz="2000" kern="1200" baseline="0" dirty="0">
                <a:latin typeface="Arial" panose="020B0604020202020204" pitchFamily="34" charset="0"/>
                <a:ea typeface="宋体" panose="02010600030101010101" pitchFamily="2" charset="-122"/>
              </a:rPr>
              <a:t>学院</a:t>
            </a:r>
            <a:endParaRPr lang="zh-CN" altLang="en-US" sz="2000" kern="1200" baseline="0" dirty="0">
              <a:latin typeface="Arial" panose="020B0604020202020204" pitchFamily="34" charset="0"/>
              <a:ea typeface="宋体" panose="02010600030101010101" pitchFamily="2" charset="-122"/>
            </a:endParaRPr>
          </a:p>
          <a:p>
            <a:pPr defTabSz="914400">
              <a:lnSpc>
                <a:spcPct val="80000"/>
              </a:lnSpc>
              <a:buSzPct val="100000"/>
            </a:pPr>
            <a:r>
              <a:rPr lang="zh-CN" altLang="en-US" sz="2000" kern="1200" baseline="0" dirty="0">
                <a:latin typeface="Arial" panose="020B0604020202020204" pitchFamily="34" charset="0"/>
                <a:ea typeface="宋体" panose="02010600030101010101" pitchFamily="2" charset="-122"/>
              </a:rPr>
              <a:t>包装策划与设计专业   向华博士</a:t>
            </a:r>
            <a:endParaRPr lang="zh-CN" altLang="en-US" sz="2000" kern="1200" baseline="0" dirty="0">
              <a:latin typeface="Arial" panose="020B0604020202020204" pitchFamily="34" charset="0"/>
              <a:ea typeface="宋体" panose="02010600030101010101" pitchFamily="2" charset="-122"/>
            </a:endParaRPr>
          </a:p>
          <a:p>
            <a:pPr defTabSz="914400">
              <a:lnSpc>
                <a:spcPct val="80000"/>
              </a:lnSpc>
              <a:buSzPct val="100000"/>
            </a:pPr>
            <a:r>
              <a:rPr lang="zh-CN" altLang="en-US" sz="2000" kern="1200" baseline="0" dirty="0">
                <a:latin typeface="Arial" panose="020B0604020202020204" pitchFamily="34" charset="0"/>
                <a:ea typeface="宋体" panose="02010600030101010101" pitchFamily="2" charset="-122"/>
              </a:rPr>
              <a:t>实践时间：</a:t>
            </a:r>
            <a:r>
              <a:rPr lang="en-US" altLang="zh-CN" sz="2000" kern="1200" baseline="0" dirty="0">
                <a:latin typeface="Arial" panose="020B0604020202020204" pitchFamily="34" charset="0"/>
                <a:ea typeface="宋体" panose="02010600030101010101" pitchFamily="2" charset="-122"/>
              </a:rPr>
              <a:t>2017</a:t>
            </a:r>
            <a:r>
              <a:rPr lang="zh-CN" altLang="en-US" sz="2000" kern="1200" baseline="0" dirty="0">
                <a:latin typeface="Arial" panose="020B0604020202020204" pitchFamily="34" charset="0"/>
                <a:ea typeface="宋体" panose="02010600030101010101" pitchFamily="2" charset="-122"/>
              </a:rPr>
              <a:t>年</a:t>
            </a:r>
            <a:r>
              <a:rPr lang="en-US" altLang="zh-CN" sz="2000" kern="1200" baseline="0" dirty="0">
                <a:latin typeface="Arial" panose="020B0604020202020204" pitchFamily="34" charset="0"/>
                <a:ea typeface="宋体" panose="02010600030101010101" pitchFamily="2" charset="-122"/>
              </a:rPr>
              <a:t>2</a:t>
            </a:r>
            <a:r>
              <a:rPr lang="zh-CN" altLang="en-US" sz="2000" kern="1200" baseline="0" dirty="0">
                <a:latin typeface="Arial" panose="020B0604020202020204" pitchFamily="34" charset="0"/>
                <a:ea typeface="宋体" panose="02010600030101010101" pitchFamily="2" charset="-122"/>
              </a:rPr>
              <a:t>月</a:t>
            </a:r>
            <a:r>
              <a:rPr lang="en-US" altLang="zh-CN" sz="2000" kern="1200" baseline="0" dirty="0">
                <a:latin typeface="Arial" panose="020B0604020202020204" pitchFamily="34" charset="0"/>
                <a:ea typeface="宋体" panose="02010600030101010101" pitchFamily="2" charset="-122"/>
              </a:rPr>
              <a:t>19</a:t>
            </a:r>
            <a:r>
              <a:rPr lang="zh-CN" altLang="en-US" sz="2000" kern="1200" baseline="0" dirty="0">
                <a:latin typeface="Arial" panose="020B0604020202020204" pitchFamily="34" charset="0"/>
                <a:ea typeface="宋体" panose="02010600030101010101" pitchFamily="2" charset="-122"/>
              </a:rPr>
              <a:t>日</a:t>
            </a:r>
            <a:r>
              <a:rPr lang="en-US" altLang="zh-CN" sz="2000" kern="1200" baseline="0">
                <a:latin typeface="Arial" panose="020B0604020202020204" pitchFamily="34" charset="0"/>
                <a:ea typeface="宋体" panose="02010600030101010101" pitchFamily="2" charset="-122"/>
              </a:rPr>
              <a:t>——</a:t>
            </a:r>
            <a:r>
              <a:rPr lang="en-US" altLang="zh-CN" sz="2000" kern="1200" baseline="0" dirty="0">
                <a:latin typeface="Arial" panose="020B0604020202020204" pitchFamily="34" charset="0"/>
                <a:ea typeface="宋体" panose="02010600030101010101" pitchFamily="2" charset="-122"/>
              </a:rPr>
              <a:t>2017</a:t>
            </a:r>
            <a:r>
              <a:rPr lang="zh-CN" altLang="en-US" sz="2000" kern="1200" baseline="0" dirty="0">
                <a:latin typeface="Arial" panose="020B0604020202020204" pitchFamily="34" charset="0"/>
                <a:ea typeface="宋体" panose="02010600030101010101" pitchFamily="2" charset="-122"/>
              </a:rPr>
              <a:t>年</a:t>
            </a:r>
            <a:r>
              <a:rPr lang="en-US" altLang="zh-CN" sz="2000" kern="1200" baseline="0" dirty="0">
                <a:latin typeface="Arial" panose="020B0604020202020204" pitchFamily="34" charset="0"/>
                <a:ea typeface="宋体" panose="02010600030101010101" pitchFamily="2" charset="-122"/>
              </a:rPr>
              <a:t>8</a:t>
            </a:r>
            <a:r>
              <a:rPr lang="zh-CN" altLang="en-US" sz="2000" kern="1200" baseline="0" dirty="0">
                <a:latin typeface="Arial" panose="020B0604020202020204" pitchFamily="34" charset="0"/>
                <a:ea typeface="宋体" panose="02010600030101010101" pitchFamily="2" charset="-122"/>
              </a:rPr>
              <a:t>月</a:t>
            </a:r>
            <a:r>
              <a:rPr lang="en-US" altLang="zh-CN" sz="2000" kern="1200" baseline="0" dirty="0">
                <a:latin typeface="Arial" panose="020B0604020202020204" pitchFamily="34" charset="0"/>
                <a:ea typeface="宋体" panose="02010600030101010101" pitchFamily="2" charset="-122"/>
              </a:rPr>
              <a:t>26</a:t>
            </a:r>
            <a:r>
              <a:rPr lang="zh-CN" altLang="en-US" sz="2000" kern="1200" baseline="0" dirty="0">
                <a:latin typeface="Arial" panose="020B0604020202020204" pitchFamily="34" charset="0"/>
                <a:ea typeface="宋体" panose="02010600030101010101" pitchFamily="2" charset="-122"/>
              </a:rPr>
              <a:t>日</a:t>
            </a:r>
            <a:endParaRPr lang="zh-CN" altLang="en-US" sz="2000" kern="1200" baseline="0">
              <a:latin typeface="Arial" panose="020B0604020202020204" pitchFamily="34" charset="0"/>
              <a:ea typeface="宋体" panose="02010600030101010101" pitchFamily="2" charset="-122"/>
            </a:endParaRPr>
          </a:p>
        </p:txBody>
      </p:sp>
      <p:pic>
        <p:nvPicPr>
          <p:cNvPr id="4100" name="图片 4099" descr="nh1"/>
          <p:cNvPicPr>
            <a:picLocks noChangeAspect="1"/>
          </p:cNvPicPr>
          <p:nvPr/>
        </p:nvPicPr>
        <p:blipFill>
          <a:blip r:embed="rId1"/>
          <a:stretch>
            <a:fillRect/>
          </a:stretch>
        </p:blipFill>
        <p:spPr>
          <a:xfrm>
            <a:off x="0" y="3276600"/>
            <a:ext cx="9144000" cy="3581400"/>
          </a:xfrm>
          <a:prstGeom prst="rect">
            <a:avLst/>
          </a:prstGeom>
          <a:noFill/>
          <a:ln w="9525">
            <a:noFill/>
          </a:ln>
        </p:spPr>
      </p:pic>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内容占位符 7" descr="技术开发合同-裕同包装_页面_1"/>
          <p:cNvPicPr>
            <a:picLocks noChangeAspect="1"/>
          </p:cNvPicPr>
          <p:nvPr>
            <p:ph sz="half" idx="1"/>
          </p:nvPr>
        </p:nvPicPr>
        <p:blipFill>
          <a:blip r:embed="rId1"/>
          <a:stretch>
            <a:fillRect/>
          </a:stretch>
        </p:blipFill>
        <p:spPr>
          <a:xfrm>
            <a:off x="871855" y="1600200"/>
            <a:ext cx="3202305" cy="4526280"/>
          </a:xfrm>
          <a:prstGeom prst="rect">
            <a:avLst/>
          </a:prstGeom>
        </p:spPr>
      </p:pic>
      <p:pic>
        <p:nvPicPr>
          <p:cNvPr id="10" name="内容占位符 9" descr="技术开发合同-裕同包装_页面_2"/>
          <p:cNvPicPr>
            <a:picLocks noChangeAspect="1"/>
          </p:cNvPicPr>
          <p:nvPr>
            <p:ph sz="half" idx="2"/>
          </p:nvPr>
        </p:nvPicPr>
        <p:blipFill>
          <a:blip r:embed="rId2"/>
          <a:stretch>
            <a:fillRect/>
          </a:stretch>
        </p:blipFill>
        <p:spPr>
          <a:xfrm>
            <a:off x="5069205" y="1600200"/>
            <a:ext cx="3202305" cy="4526280"/>
          </a:xfrm>
          <a:prstGeom prst="rect">
            <a:avLst/>
          </a:prstGeom>
        </p:spPr>
      </p:pic>
      <p:sp>
        <p:nvSpPr>
          <p:cNvPr id="12294" name="Rectangle 6"/>
          <p:cNvSpPr/>
          <p:nvPr/>
        </p:nvSpPr>
        <p:spPr>
          <a:xfrm>
            <a:off x="0" y="765175"/>
            <a:ext cx="9144000" cy="500063"/>
          </a:xfrm>
          <a:prstGeom prst="rect">
            <a:avLst/>
          </a:prstGeom>
          <a:solidFill>
            <a:schemeClr val="hlink"/>
          </a:solidFill>
          <a:ln w="9525">
            <a:noFill/>
          </a:ln>
        </p:spPr>
        <p:txBody>
          <a:bodyPr wrap="none" anchor="ctr"/>
          <a:p>
            <a:endParaRPr dirty="0">
              <a:latin typeface="Arial" panose="020B0604020202020204" pitchFamily="34" charset="0"/>
            </a:endParaRPr>
          </a:p>
        </p:txBody>
      </p:sp>
      <p:sp>
        <p:nvSpPr>
          <p:cNvPr id="12295" name="Rectangle 4"/>
          <p:cNvSpPr/>
          <p:nvPr/>
        </p:nvSpPr>
        <p:spPr>
          <a:xfrm>
            <a:off x="1116013" y="836296"/>
            <a:ext cx="6551612" cy="245110"/>
          </a:xfrm>
          <a:prstGeom prst="rect">
            <a:avLst/>
          </a:prstGeom>
          <a:noFill/>
          <a:ln w="9525">
            <a:noFill/>
          </a:ln>
        </p:spPr>
        <p:txBody>
          <a:bodyPr anchor="ctr">
            <a:spAutoFit/>
          </a:bodyPr>
          <a:p>
            <a:pPr algn="ctr"/>
            <a:r>
              <a:rPr lang="en-US" altLang="zh-CN" sz="1000" dirty="0">
                <a:latin typeface="Arial" panose="020B0604020202020204" pitchFamily="34" charset="0"/>
              </a:rPr>
              <a:t> </a:t>
            </a:r>
            <a:endParaRPr lang="en-US" altLang="zh-CN" sz="1000" dirty="0">
              <a:latin typeface="Arial" panose="020B0604020202020204" pitchFamily="34" charset="0"/>
            </a:endParaRPr>
          </a:p>
        </p:txBody>
      </p:sp>
      <p:sp>
        <p:nvSpPr>
          <p:cNvPr id="12299" name="矩形 12298"/>
          <p:cNvSpPr/>
          <p:nvPr/>
        </p:nvSpPr>
        <p:spPr>
          <a:xfrm>
            <a:off x="0" y="765175"/>
            <a:ext cx="6664325" cy="497205"/>
          </a:xfrm>
          <a:prstGeom prst="rect">
            <a:avLst/>
          </a:prstGeom>
          <a:noFill/>
          <a:ln w="9525">
            <a:noFill/>
          </a:ln>
          <a:effectLst>
            <a:prstShdw prst="shdw17" dist="17961" dir="2699999">
              <a:schemeClr val="accent1">
                <a:gamma/>
                <a:shade val="60000"/>
                <a:invGamma/>
              </a:schemeClr>
            </a:prstShdw>
          </a:effectLst>
        </p:spPr>
        <p:txBody>
          <a:bodyPr wrap="square">
            <a:spAutoFit/>
          </a:bodyPr>
          <a:p>
            <a:pPr>
              <a:lnSpc>
                <a:spcPct val="110000"/>
              </a:lnSpc>
            </a:pPr>
            <a:r>
              <a:rPr lang="zh-CN" altLang="en-US" sz="2400" b="1" dirty="0">
                <a:solidFill>
                  <a:schemeClr val="bg1"/>
                </a:solidFill>
                <a:latin typeface="黑体" panose="02010609060101010101" pitchFamily="2" charset="-122"/>
                <a:ea typeface="黑体" panose="02010609060101010101" pitchFamily="2" charset="-122"/>
                <a:sym typeface="+mn-ea"/>
              </a:rPr>
              <a:t>在实践单位从事工作情况</a:t>
            </a:r>
            <a:r>
              <a:rPr lang="en-US" altLang="zh-CN" sz="2400" b="1" dirty="0">
                <a:solidFill>
                  <a:schemeClr val="bg1"/>
                </a:solidFill>
                <a:latin typeface="黑体" panose="02010609060101010101" pitchFamily="2" charset="-122"/>
                <a:ea typeface="黑体" panose="02010609060101010101" pitchFamily="2" charset="-122"/>
                <a:sym typeface="+mn-ea"/>
              </a:rPr>
              <a:t>---</a:t>
            </a:r>
            <a:r>
              <a:rPr lang="zh-CN" altLang="en-US" sz="2400" b="1" dirty="0">
                <a:solidFill>
                  <a:schemeClr val="bg1"/>
                </a:solidFill>
                <a:latin typeface="黑体" panose="02010609060101010101" pitchFamily="2" charset="-122"/>
                <a:ea typeface="黑体" panose="02010609060101010101" pitchFamily="2" charset="-122"/>
                <a:sym typeface="+mn-ea"/>
              </a:rPr>
              <a:t>计划</a:t>
            </a:r>
            <a:r>
              <a:rPr lang="en-US" altLang="zh-CN" sz="2400" b="1" dirty="0">
                <a:solidFill>
                  <a:schemeClr val="bg1"/>
                </a:solidFill>
                <a:latin typeface="黑体" panose="02010609060101010101" pitchFamily="2" charset="-122"/>
                <a:ea typeface="黑体" panose="02010609060101010101" pitchFamily="2" charset="-122"/>
                <a:sym typeface="+mn-ea"/>
              </a:rPr>
              <a:t>1 </a:t>
            </a:r>
            <a:r>
              <a:rPr lang="zh-CN" altLang="en-US" sz="2400" b="1" dirty="0">
                <a:solidFill>
                  <a:schemeClr val="bg1"/>
                </a:solidFill>
                <a:latin typeface="黑体" panose="02010609060101010101" pitchFamily="2" charset="-122"/>
                <a:ea typeface="黑体" panose="02010609060101010101" pitchFamily="2" charset="-122"/>
                <a:sym typeface="+mn-ea"/>
              </a:rPr>
              <a:t>完成情况 </a:t>
            </a:r>
            <a:endParaRPr lang="zh-CN" altLang="en-US" sz="2400" b="1" dirty="0">
              <a:solidFill>
                <a:schemeClr val="bg1"/>
              </a:solidFill>
              <a:latin typeface="黑体" panose="02010609060101010101" pitchFamily="2" charset="-122"/>
              <a:ea typeface="黑体" panose="02010609060101010101" pitchFamily="2" charset="-122"/>
              <a:sym typeface="+mn-ea"/>
            </a:endParaRPr>
          </a:p>
        </p:txBody>
      </p:sp>
      <p:pic>
        <p:nvPicPr>
          <p:cNvPr id="12300" name="图片 12299"/>
          <p:cNvPicPr>
            <a:picLocks noChangeAspect="1"/>
          </p:cNvPicPr>
          <p:nvPr/>
        </p:nvPicPr>
        <p:blipFill>
          <a:blip r:embed="rId3"/>
          <a:stretch>
            <a:fillRect/>
          </a:stretch>
        </p:blipFill>
        <p:spPr>
          <a:xfrm>
            <a:off x="6172200" y="228600"/>
            <a:ext cx="2663825" cy="298450"/>
          </a:xfrm>
          <a:prstGeom prst="rect">
            <a:avLst/>
          </a:prstGeom>
          <a:noFill/>
          <a:ln w="9525">
            <a:noFill/>
          </a:ln>
        </p:spPr>
      </p:pic>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内容占位符 8"/>
          <p:cNvSpPr>
            <a:spLocks noGrp="1"/>
          </p:cNvSpPr>
          <p:nvPr>
            <p:ph idx="1"/>
          </p:nvPr>
        </p:nvSpPr>
        <p:spPr>
          <a:xfrm>
            <a:off x="457200" y="1265555"/>
            <a:ext cx="8229600" cy="5447665"/>
          </a:xfrm>
        </p:spPr>
        <p:txBody>
          <a:bodyPr/>
          <a:p>
            <a:pPr marL="0" indent="0" algn="just">
              <a:lnSpc>
                <a:spcPct val="100000"/>
              </a:lnSpc>
              <a:spcBef>
                <a:spcPts val="600"/>
              </a:spcBef>
              <a:spcAft>
                <a:spcPts val="600"/>
              </a:spcAft>
              <a:buFont typeface="+mj-lt"/>
              <a:buNone/>
            </a:pPr>
            <a:r>
              <a:rPr lang="zh-CN" altLang="en-US" sz="2400" b="1">
                <a:latin typeface="黑体" panose="02010609060101010101" pitchFamily="2" charset="-122"/>
                <a:ea typeface="黑体" panose="02010609060101010101" pitchFamily="2" charset="-122"/>
                <a:sym typeface="+mn-ea"/>
              </a:rPr>
              <a:t>计划</a:t>
            </a:r>
            <a:r>
              <a:rPr lang="en-US" altLang="zh-CN" sz="2400" b="1">
                <a:latin typeface="黑体" panose="02010609060101010101" pitchFamily="2" charset="-122"/>
                <a:ea typeface="黑体" panose="02010609060101010101" pitchFamily="2" charset="-122"/>
                <a:sym typeface="+mn-ea"/>
              </a:rPr>
              <a:t>2</a:t>
            </a:r>
            <a:r>
              <a:rPr lang="zh-CN" altLang="en-US" sz="2400" b="1">
                <a:latin typeface="黑体" panose="02010609060101010101" pitchFamily="2" charset="-122"/>
                <a:ea typeface="黑体" panose="02010609060101010101" pitchFamily="2" charset="-122"/>
                <a:sym typeface="+mn-ea"/>
              </a:rPr>
              <a:t>：</a:t>
            </a:r>
            <a:endParaRPr lang="zh-CN" altLang="en-US" sz="2400" b="1">
              <a:latin typeface="黑体" panose="02010609060101010101" pitchFamily="2" charset="-122"/>
              <a:ea typeface="黑体" panose="02010609060101010101" pitchFamily="2" charset="-122"/>
              <a:sym typeface="+mn-ea"/>
            </a:endParaRPr>
          </a:p>
          <a:p>
            <a:pPr marL="0" indent="0" algn="just">
              <a:lnSpc>
                <a:spcPct val="100000"/>
              </a:lnSpc>
              <a:spcBef>
                <a:spcPts val="600"/>
              </a:spcBef>
              <a:spcAft>
                <a:spcPts val="600"/>
              </a:spcAft>
              <a:buFont typeface="+mj-lt"/>
              <a:buNone/>
            </a:pPr>
            <a:r>
              <a:rPr lang="zh-CN" altLang="en-US" sz="2400">
                <a:sym typeface="+mn-ea"/>
              </a:rPr>
              <a:t>       </a:t>
            </a:r>
            <a:r>
              <a:rPr lang="zh-CN" altLang="en-US" sz="2200">
                <a:sym typeface="+mn-ea"/>
              </a:rPr>
              <a:t>在市场上筛选水溶凹版油墨原料，开展环保型水溶表印凹版油墨新产品的配方探索，初步确定合用的树脂和溶剂。</a:t>
            </a:r>
            <a:endParaRPr lang="zh-CN" altLang="en-US" sz="2200">
              <a:sym typeface="+mn-ea"/>
            </a:endParaRPr>
          </a:p>
          <a:p>
            <a:pPr marL="0" indent="0" algn="just">
              <a:lnSpc>
                <a:spcPct val="100000"/>
              </a:lnSpc>
              <a:spcBef>
                <a:spcPts val="600"/>
              </a:spcBef>
              <a:spcAft>
                <a:spcPts val="600"/>
              </a:spcAft>
              <a:buFont typeface="+mj-lt"/>
              <a:buNone/>
            </a:pPr>
            <a:r>
              <a:rPr lang="zh-CN" altLang="en-US" sz="2400" b="1">
                <a:latin typeface="黑体" panose="02010609060101010101" pitchFamily="2" charset="-122"/>
                <a:ea typeface="黑体" panose="02010609060101010101" pitchFamily="2" charset="-122"/>
                <a:sym typeface="+mn-ea"/>
              </a:rPr>
              <a:t>完成情况：</a:t>
            </a:r>
            <a:endParaRPr lang="zh-CN" altLang="en-US" sz="2400">
              <a:sym typeface="+mn-ea"/>
            </a:endParaRPr>
          </a:p>
          <a:p>
            <a:pPr marL="0" indent="0" algn="just">
              <a:lnSpc>
                <a:spcPct val="100000"/>
              </a:lnSpc>
              <a:spcBef>
                <a:spcPts val="600"/>
              </a:spcBef>
              <a:spcAft>
                <a:spcPts val="600"/>
              </a:spcAft>
              <a:buFont typeface="+mj-lt"/>
              <a:buNone/>
            </a:pPr>
            <a:r>
              <a:rPr lang="zh-CN" altLang="en-US" sz="2400"/>
              <a:t>       </a:t>
            </a:r>
            <a:r>
              <a:rPr lang="zh-CN" altLang="en-US" sz="2200">
                <a:solidFill>
                  <a:srgbClr val="FF3399"/>
                </a:solidFill>
                <a:latin typeface="黑体" panose="02010609060101010101" pitchFamily="2" charset="-122"/>
                <a:ea typeface="黑体" panose="02010609060101010101" pitchFamily="2" charset="-122"/>
              </a:rPr>
              <a:t>顺利完成计划</a:t>
            </a:r>
            <a:r>
              <a:rPr lang="en-US" altLang="zh-CN" sz="2200">
                <a:solidFill>
                  <a:srgbClr val="FF3399"/>
                </a:solidFill>
                <a:latin typeface="黑体" panose="02010609060101010101" pitchFamily="2" charset="-122"/>
                <a:ea typeface="黑体" panose="02010609060101010101" pitchFamily="2" charset="-122"/>
              </a:rPr>
              <a:t>2</a:t>
            </a:r>
            <a:r>
              <a:rPr lang="zh-CN" altLang="en-US" sz="2200"/>
              <a:t>，初步确定：</a:t>
            </a:r>
            <a:endParaRPr lang="zh-CN" altLang="en-US" sz="2200"/>
          </a:p>
          <a:p>
            <a:pPr algn="just">
              <a:lnSpc>
                <a:spcPct val="100000"/>
              </a:lnSpc>
              <a:spcBef>
                <a:spcPts val="600"/>
              </a:spcBef>
              <a:spcAft>
                <a:spcPts val="600"/>
              </a:spcAft>
              <a:buFont typeface="Wingdings" panose="05000000000000000000" charset="0"/>
              <a:buChar char=""/>
            </a:pPr>
            <a:r>
              <a:rPr lang="zh-CN" altLang="en-US" sz="2200"/>
              <a:t>冲淡树脂：骏骅</a:t>
            </a:r>
            <a:r>
              <a:rPr lang="en-US" altLang="zh-CN" sz="2200"/>
              <a:t>7807</a:t>
            </a:r>
            <a:r>
              <a:rPr lang="zh-CN" altLang="en-US" sz="2200"/>
              <a:t>乳液和蔚诚</a:t>
            </a:r>
            <a:r>
              <a:rPr lang="en-US" altLang="zh-CN" sz="2200"/>
              <a:t>503</a:t>
            </a:r>
            <a:r>
              <a:rPr lang="zh-CN" altLang="en-US" sz="2200"/>
              <a:t>乳液</a:t>
            </a:r>
            <a:endParaRPr lang="zh-CN" altLang="en-US" sz="2200"/>
          </a:p>
          <a:p>
            <a:pPr algn="just">
              <a:lnSpc>
                <a:spcPct val="100000"/>
              </a:lnSpc>
              <a:spcBef>
                <a:spcPts val="600"/>
              </a:spcBef>
              <a:spcAft>
                <a:spcPts val="600"/>
              </a:spcAft>
              <a:buFont typeface="Wingdings" panose="05000000000000000000" charset="0"/>
              <a:buChar char=""/>
            </a:pPr>
            <a:r>
              <a:rPr lang="zh-CN" altLang="en-US" sz="2200"/>
              <a:t>研磨树脂：</a:t>
            </a:r>
            <a:r>
              <a:rPr lang="en-US" altLang="zh-CN" sz="2200"/>
              <a:t>BASF296</a:t>
            </a:r>
            <a:endParaRPr lang="zh-CN" altLang="en-US" sz="2200"/>
          </a:p>
          <a:p>
            <a:pPr algn="just">
              <a:lnSpc>
                <a:spcPct val="100000"/>
              </a:lnSpc>
              <a:spcBef>
                <a:spcPts val="600"/>
              </a:spcBef>
              <a:spcAft>
                <a:spcPts val="600"/>
              </a:spcAft>
              <a:buFont typeface="Wingdings" panose="05000000000000000000" charset="0"/>
              <a:buChar char=""/>
            </a:pPr>
            <a:r>
              <a:rPr lang="zh-CN" altLang="en-US" sz="2200"/>
              <a:t>溶剂</a:t>
            </a:r>
            <a:r>
              <a:rPr lang="en-US" altLang="zh-CN" sz="2200"/>
              <a:t>1</a:t>
            </a:r>
            <a:r>
              <a:rPr lang="zh-CN" altLang="en-US" sz="2200"/>
              <a:t>：水</a:t>
            </a:r>
            <a:endParaRPr lang="zh-CN" altLang="en-US" sz="2200"/>
          </a:p>
          <a:p>
            <a:pPr algn="just">
              <a:lnSpc>
                <a:spcPct val="100000"/>
              </a:lnSpc>
              <a:spcBef>
                <a:spcPts val="600"/>
              </a:spcBef>
              <a:spcAft>
                <a:spcPts val="600"/>
              </a:spcAft>
              <a:buFont typeface="Wingdings" panose="05000000000000000000" charset="0"/>
              <a:buChar char=""/>
            </a:pPr>
            <a:r>
              <a:rPr lang="zh-CN" altLang="en-US" sz="2200">
                <a:sym typeface="+mn-ea"/>
              </a:rPr>
              <a:t>溶剂</a:t>
            </a:r>
            <a:r>
              <a:rPr lang="en-US" altLang="zh-CN" sz="2200">
                <a:sym typeface="+mn-ea"/>
              </a:rPr>
              <a:t>2</a:t>
            </a:r>
            <a:r>
              <a:rPr lang="zh-CN" altLang="en-US" sz="2200">
                <a:sym typeface="+mn-ea"/>
              </a:rPr>
              <a:t>：</a:t>
            </a:r>
            <a:r>
              <a:rPr lang="en-US" altLang="zh-CN" sz="2200"/>
              <a:t>95%</a:t>
            </a:r>
            <a:r>
              <a:rPr lang="zh-CN" altLang="en-US" sz="2200"/>
              <a:t>乙醇</a:t>
            </a:r>
            <a:endParaRPr lang="zh-CN" altLang="en-US" sz="2200"/>
          </a:p>
        </p:txBody>
      </p:sp>
      <p:sp>
        <p:nvSpPr>
          <p:cNvPr id="12294" name="Rectangle 6"/>
          <p:cNvSpPr/>
          <p:nvPr/>
        </p:nvSpPr>
        <p:spPr>
          <a:xfrm>
            <a:off x="0" y="765175"/>
            <a:ext cx="9144000" cy="500063"/>
          </a:xfrm>
          <a:prstGeom prst="rect">
            <a:avLst/>
          </a:prstGeom>
          <a:solidFill>
            <a:schemeClr val="hlink"/>
          </a:solidFill>
          <a:ln w="9525">
            <a:noFill/>
          </a:ln>
        </p:spPr>
        <p:txBody>
          <a:bodyPr wrap="none" anchor="ctr"/>
          <a:p>
            <a:endParaRPr dirty="0">
              <a:latin typeface="Arial" panose="020B0604020202020204" pitchFamily="34" charset="0"/>
            </a:endParaRPr>
          </a:p>
        </p:txBody>
      </p:sp>
      <p:sp>
        <p:nvSpPr>
          <p:cNvPr id="12295" name="Rectangle 4"/>
          <p:cNvSpPr/>
          <p:nvPr/>
        </p:nvSpPr>
        <p:spPr>
          <a:xfrm>
            <a:off x="1116013" y="836296"/>
            <a:ext cx="6551612" cy="245110"/>
          </a:xfrm>
          <a:prstGeom prst="rect">
            <a:avLst/>
          </a:prstGeom>
          <a:noFill/>
          <a:ln w="9525">
            <a:noFill/>
          </a:ln>
        </p:spPr>
        <p:txBody>
          <a:bodyPr anchor="ctr">
            <a:spAutoFit/>
          </a:bodyPr>
          <a:p>
            <a:pPr algn="ctr"/>
            <a:r>
              <a:rPr lang="en-US" altLang="zh-CN" sz="1000" dirty="0">
                <a:latin typeface="Arial" panose="020B0604020202020204" pitchFamily="34" charset="0"/>
              </a:rPr>
              <a:t> </a:t>
            </a:r>
            <a:endParaRPr lang="en-US" altLang="zh-CN" sz="1000" dirty="0">
              <a:latin typeface="Arial" panose="020B0604020202020204" pitchFamily="34" charset="0"/>
            </a:endParaRPr>
          </a:p>
        </p:txBody>
      </p:sp>
      <p:sp>
        <p:nvSpPr>
          <p:cNvPr id="12299" name="矩形 12298"/>
          <p:cNvSpPr/>
          <p:nvPr/>
        </p:nvSpPr>
        <p:spPr>
          <a:xfrm>
            <a:off x="0" y="765175"/>
            <a:ext cx="6664325" cy="497205"/>
          </a:xfrm>
          <a:prstGeom prst="rect">
            <a:avLst/>
          </a:prstGeom>
          <a:noFill/>
          <a:ln w="9525">
            <a:noFill/>
          </a:ln>
          <a:effectLst>
            <a:prstShdw prst="shdw17" dist="17961" dir="2699999">
              <a:schemeClr val="accent1">
                <a:gamma/>
                <a:shade val="60000"/>
                <a:invGamma/>
              </a:schemeClr>
            </a:prstShdw>
          </a:effectLst>
        </p:spPr>
        <p:txBody>
          <a:bodyPr wrap="square">
            <a:spAutoFit/>
          </a:bodyPr>
          <a:p>
            <a:pPr>
              <a:lnSpc>
                <a:spcPct val="110000"/>
              </a:lnSpc>
            </a:pPr>
            <a:r>
              <a:rPr lang="zh-CN" altLang="en-US" sz="2400" b="1" dirty="0">
                <a:solidFill>
                  <a:schemeClr val="bg1"/>
                </a:solidFill>
                <a:latin typeface="黑体" panose="02010609060101010101" pitchFamily="2" charset="-122"/>
                <a:ea typeface="黑体" panose="02010609060101010101" pitchFamily="2" charset="-122"/>
                <a:sym typeface="+mn-ea"/>
              </a:rPr>
              <a:t>在实践单位从事工作情况</a:t>
            </a:r>
            <a:r>
              <a:rPr lang="en-US" altLang="zh-CN" sz="2400" b="1" dirty="0">
                <a:solidFill>
                  <a:schemeClr val="bg1"/>
                </a:solidFill>
                <a:latin typeface="黑体" panose="02010609060101010101" pitchFamily="2" charset="-122"/>
                <a:ea typeface="黑体" panose="02010609060101010101" pitchFamily="2" charset="-122"/>
                <a:sym typeface="+mn-ea"/>
              </a:rPr>
              <a:t>---</a:t>
            </a:r>
            <a:r>
              <a:rPr lang="zh-CN" altLang="en-US" sz="2400" b="1" dirty="0">
                <a:solidFill>
                  <a:schemeClr val="bg1"/>
                </a:solidFill>
                <a:latin typeface="黑体" panose="02010609060101010101" pitchFamily="2" charset="-122"/>
                <a:ea typeface="黑体" panose="02010609060101010101" pitchFamily="2" charset="-122"/>
                <a:sym typeface="+mn-ea"/>
              </a:rPr>
              <a:t>计划</a:t>
            </a:r>
            <a:r>
              <a:rPr lang="en-US" altLang="zh-CN" sz="2400" b="1" dirty="0">
                <a:solidFill>
                  <a:schemeClr val="bg1"/>
                </a:solidFill>
                <a:latin typeface="黑体" panose="02010609060101010101" pitchFamily="2" charset="-122"/>
                <a:ea typeface="黑体" panose="02010609060101010101" pitchFamily="2" charset="-122"/>
                <a:sym typeface="+mn-ea"/>
              </a:rPr>
              <a:t>2 </a:t>
            </a:r>
            <a:r>
              <a:rPr lang="zh-CN" altLang="en-US" sz="2400" b="1" dirty="0">
                <a:solidFill>
                  <a:schemeClr val="bg1"/>
                </a:solidFill>
                <a:latin typeface="黑体" panose="02010609060101010101" pitchFamily="2" charset="-122"/>
                <a:ea typeface="黑体" panose="02010609060101010101" pitchFamily="2" charset="-122"/>
                <a:sym typeface="+mn-ea"/>
              </a:rPr>
              <a:t>完成情况 </a:t>
            </a:r>
            <a:endParaRPr lang="zh-CN" altLang="en-US" sz="2400" b="1" dirty="0">
              <a:solidFill>
                <a:schemeClr val="bg1"/>
              </a:solidFill>
              <a:latin typeface="黑体" panose="02010609060101010101" pitchFamily="2" charset="-122"/>
              <a:ea typeface="黑体" panose="02010609060101010101" pitchFamily="2" charset="-122"/>
              <a:sym typeface="+mn-ea"/>
            </a:endParaRPr>
          </a:p>
        </p:txBody>
      </p:sp>
      <p:pic>
        <p:nvPicPr>
          <p:cNvPr id="12300" name="图片 12299"/>
          <p:cNvPicPr>
            <a:picLocks noChangeAspect="1"/>
          </p:cNvPicPr>
          <p:nvPr/>
        </p:nvPicPr>
        <p:blipFill>
          <a:blip r:embed="rId1"/>
          <a:stretch>
            <a:fillRect/>
          </a:stretch>
        </p:blipFill>
        <p:spPr>
          <a:xfrm>
            <a:off x="6172200" y="228600"/>
            <a:ext cx="2663825" cy="298450"/>
          </a:xfrm>
          <a:prstGeom prst="rect">
            <a:avLst/>
          </a:prstGeom>
          <a:noFill/>
          <a:ln w="9525">
            <a:noFill/>
          </a:ln>
        </p:spPr>
      </p:pic>
      <p:pic>
        <p:nvPicPr>
          <p:cNvPr id="3" name="图片 2" descr="timg"/>
          <p:cNvPicPr>
            <a:picLocks noChangeAspect="1"/>
          </p:cNvPicPr>
          <p:nvPr/>
        </p:nvPicPr>
        <p:blipFill>
          <a:blip r:embed="rId2"/>
          <a:stretch>
            <a:fillRect/>
          </a:stretch>
        </p:blipFill>
        <p:spPr>
          <a:xfrm>
            <a:off x="5137150" y="4399915"/>
            <a:ext cx="3358515" cy="1951990"/>
          </a:xfrm>
          <a:prstGeom prst="rect">
            <a:avLst/>
          </a:prstGeom>
        </p:spPr>
      </p:pic>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内容占位符 8"/>
          <p:cNvSpPr>
            <a:spLocks noGrp="1"/>
          </p:cNvSpPr>
          <p:nvPr>
            <p:ph idx="1"/>
          </p:nvPr>
        </p:nvSpPr>
        <p:spPr>
          <a:xfrm>
            <a:off x="457200" y="1265555"/>
            <a:ext cx="8229600" cy="5447665"/>
          </a:xfrm>
        </p:spPr>
        <p:txBody>
          <a:bodyPr/>
          <a:p>
            <a:pPr marL="0" indent="0" algn="just">
              <a:lnSpc>
                <a:spcPct val="100000"/>
              </a:lnSpc>
              <a:spcBef>
                <a:spcPts val="600"/>
              </a:spcBef>
              <a:spcAft>
                <a:spcPts val="600"/>
              </a:spcAft>
              <a:buFont typeface="+mj-lt"/>
              <a:buNone/>
            </a:pPr>
            <a:r>
              <a:rPr lang="zh-CN" altLang="en-US" sz="2400" b="1">
                <a:latin typeface="黑体" panose="02010609060101010101" pitchFamily="2" charset="-122"/>
                <a:ea typeface="黑体" panose="02010609060101010101" pitchFamily="2" charset="-122"/>
                <a:sym typeface="+mn-ea"/>
              </a:rPr>
              <a:t>计划</a:t>
            </a:r>
            <a:r>
              <a:rPr lang="en-US" altLang="zh-CN" sz="2400" b="1">
                <a:latin typeface="黑体" panose="02010609060101010101" pitchFamily="2" charset="-122"/>
                <a:ea typeface="黑体" panose="02010609060101010101" pitchFamily="2" charset="-122"/>
                <a:sym typeface="+mn-ea"/>
              </a:rPr>
              <a:t>3</a:t>
            </a:r>
            <a:r>
              <a:rPr lang="zh-CN" altLang="en-US" sz="2400" b="1">
                <a:latin typeface="黑体" panose="02010609060101010101" pitchFamily="2" charset="-122"/>
                <a:ea typeface="黑体" panose="02010609060101010101" pitchFamily="2" charset="-122"/>
                <a:sym typeface="+mn-ea"/>
              </a:rPr>
              <a:t>：</a:t>
            </a:r>
            <a:endParaRPr lang="zh-CN" altLang="en-US" sz="2400" b="1">
              <a:latin typeface="黑体" panose="02010609060101010101" pitchFamily="2" charset="-122"/>
              <a:ea typeface="黑体" panose="02010609060101010101" pitchFamily="2" charset="-122"/>
              <a:sym typeface="+mn-ea"/>
            </a:endParaRPr>
          </a:p>
          <a:p>
            <a:pPr marL="0" indent="0" algn="just">
              <a:lnSpc>
                <a:spcPct val="100000"/>
              </a:lnSpc>
              <a:spcBef>
                <a:spcPts val="600"/>
              </a:spcBef>
              <a:spcAft>
                <a:spcPts val="600"/>
              </a:spcAft>
              <a:buFont typeface="+mj-lt"/>
              <a:buNone/>
            </a:pPr>
            <a:r>
              <a:rPr lang="zh-CN" altLang="en-US" sz="2400">
                <a:sym typeface="+mn-ea"/>
              </a:rPr>
              <a:t>       </a:t>
            </a:r>
            <a:r>
              <a:rPr lang="zh-CN" altLang="en-US" sz="2200">
                <a:sym typeface="+mn-ea"/>
              </a:rPr>
              <a:t>新型荧光材料的设计和探索。</a:t>
            </a:r>
            <a:endParaRPr lang="zh-CN" altLang="en-US" sz="2200">
              <a:sym typeface="+mn-ea"/>
            </a:endParaRPr>
          </a:p>
          <a:p>
            <a:pPr marL="0" indent="0" algn="just">
              <a:lnSpc>
                <a:spcPct val="100000"/>
              </a:lnSpc>
              <a:spcBef>
                <a:spcPts val="600"/>
              </a:spcBef>
              <a:spcAft>
                <a:spcPts val="600"/>
              </a:spcAft>
              <a:buFont typeface="+mj-lt"/>
              <a:buNone/>
            </a:pPr>
            <a:r>
              <a:rPr lang="zh-CN" altLang="en-US" sz="2400" b="1">
                <a:latin typeface="黑体" panose="02010609060101010101" pitchFamily="2" charset="-122"/>
                <a:ea typeface="黑体" panose="02010609060101010101" pitchFamily="2" charset="-122"/>
                <a:sym typeface="+mn-ea"/>
              </a:rPr>
              <a:t>完成情况：</a:t>
            </a:r>
            <a:endParaRPr lang="zh-CN" altLang="en-US" sz="2400">
              <a:sym typeface="+mn-ea"/>
            </a:endParaRPr>
          </a:p>
          <a:p>
            <a:pPr marL="0" indent="0" algn="just">
              <a:lnSpc>
                <a:spcPct val="100000"/>
              </a:lnSpc>
              <a:spcBef>
                <a:spcPts val="600"/>
              </a:spcBef>
              <a:spcAft>
                <a:spcPts val="600"/>
              </a:spcAft>
              <a:buFont typeface="+mj-lt"/>
              <a:buNone/>
            </a:pPr>
            <a:r>
              <a:rPr lang="zh-CN" altLang="en-US" sz="2400"/>
              <a:t>       </a:t>
            </a:r>
            <a:r>
              <a:rPr lang="zh-CN" altLang="en-US" sz="2200">
                <a:solidFill>
                  <a:srgbClr val="FF3399"/>
                </a:solidFill>
                <a:latin typeface="黑体" panose="02010609060101010101" pitchFamily="2" charset="-122"/>
                <a:ea typeface="黑体" panose="02010609060101010101" pitchFamily="2" charset="-122"/>
              </a:rPr>
              <a:t>顺利完成计划</a:t>
            </a:r>
            <a:r>
              <a:rPr lang="en-US" altLang="zh-CN" sz="2200">
                <a:solidFill>
                  <a:srgbClr val="FF3399"/>
                </a:solidFill>
                <a:latin typeface="黑体" panose="02010609060101010101" pitchFamily="2" charset="-122"/>
                <a:ea typeface="黑体" panose="02010609060101010101" pitchFamily="2" charset="-122"/>
              </a:rPr>
              <a:t>3</a:t>
            </a:r>
            <a:r>
              <a:rPr lang="zh-CN" altLang="en-US" sz="2200"/>
              <a:t>，以水为溶剂，获得了三种</a:t>
            </a:r>
            <a:r>
              <a:rPr lang="zh-CN" altLang="en-US" sz="2200">
                <a:sym typeface="+mn-ea"/>
              </a:rPr>
              <a:t>新型荧光材料：</a:t>
            </a:r>
            <a:endParaRPr lang="zh-CN" altLang="en-US" sz="2200">
              <a:sym typeface="+mn-ea"/>
            </a:endParaRPr>
          </a:p>
          <a:p>
            <a:pPr marL="0" indent="0" algn="just">
              <a:lnSpc>
                <a:spcPct val="100000"/>
              </a:lnSpc>
              <a:spcBef>
                <a:spcPts val="600"/>
              </a:spcBef>
              <a:spcAft>
                <a:spcPts val="600"/>
              </a:spcAft>
              <a:buFont typeface="+mj-lt"/>
              <a:buNone/>
            </a:pPr>
            <a:r>
              <a:rPr lang="zh-CN" altLang="en-US" sz="2200" b="1">
                <a:solidFill>
                  <a:srgbClr val="0000FF"/>
                </a:solidFill>
                <a:latin typeface="黑体" panose="02010609060101010101" pitchFamily="2" charset="-122"/>
                <a:ea typeface="黑体" panose="02010609060101010101" pitchFamily="2" charset="-122"/>
                <a:sym typeface="+mn-ea"/>
              </a:rPr>
              <a:t>材料</a:t>
            </a:r>
            <a:r>
              <a:rPr lang="en-US" altLang="zh-CN" sz="2200" b="1">
                <a:solidFill>
                  <a:srgbClr val="0000FF"/>
                </a:solidFill>
                <a:latin typeface="黑体" panose="02010609060101010101" pitchFamily="2" charset="-122"/>
                <a:ea typeface="黑体" panose="02010609060101010101" pitchFamily="2" charset="-122"/>
                <a:sym typeface="+mn-ea"/>
              </a:rPr>
              <a:t>1</a:t>
            </a:r>
            <a:r>
              <a:rPr lang="zh-CN" altLang="en-US" sz="2200" b="1">
                <a:solidFill>
                  <a:srgbClr val="0000FF"/>
                </a:solidFill>
                <a:latin typeface="黑体" panose="02010609060101010101" pitchFamily="2" charset="-122"/>
                <a:ea typeface="黑体" panose="02010609060101010101" pitchFamily="2" charset="-122"/>
                <a:sym typeface="+mn-ea"/>
              </a:rPr>
              <a:t>：</a:t>
            </a:r>
            <a:r>
              <a:rPr lang="zh-CN" altLang="en-US" sz="2200">
                <a:sym typeface="+mn-ea"/>
              </a:rPr>
              <a:t>紫外光下发明亮绿色荧光，常温</a:t>
            </a:r>
            <a:r>
              <a:rPr lang="zh-CN" altLang="en-US" sz="2200"/>
              <a:t>合成，工艺简单，经济环保，油溶性佳，热稳定性好，具有广谱抑菌性能，可以在</a:t>
            </a:r>
            <a:r>
              <a:rPr lang="en-US" altLang="zh-CN" sz="2200"/>
              <a:t>3</a:t>
            </a:r>
            <a:r>
              <a:rPr lang="zh-CN" altLang="en-US" sz="2200"/>
              <a:t>分钟内杀死87%的大肠杆菌和</a:t>
            </a:r>
            <a:r>
              <a:rPr lang="en-US" altLang="zh-CN" sz="2200"/>
              <a:t>77%</a:t>
            </a:r>
            <a:r>
              <a:rPr lang="zh-CN" altLang="en-US" sz="2200"/>
              <a:t>的金黄色葡萄球菌。</a:t>
            </a:r>
            <a:endParaRPr lang="zh-CN" altLang="en-US" sz="2200"/>
          </a:p>
          <a:p>
            <a:pPr marL="0" indent="0" algn="just">
              <a:lnSpc>
                <a:spcPct val="100000"/>
              </a:lnSpc>
              <a:spcBef>
                <a:spcPts val="600"/>
              </a:spcBef>
              <a:spcAft>
                <a:spcPts val="600"/>
              </a:spcAft>
              <a:buFont typeface="+mj-lt"/>
              <a:buNone/>
            </a:pPr>
            <a:r>
              <a:rPr lang="zh-CN" altLang="en-US" sz="2200" b="1">
                <a:solidFill>
                  <a:srgbClr val="0000FF"/>
                </a:solidFill>
                <a:latin typeface="黑体" panose="02010609060101010101" pitchFamily="2" charset="-122"/>
                <a:ea typeface="黑体" panose="02010609060101010101" pitchFamily="2" charset="-122"/>
                <a:sym typeface="+mn-ea"/>
              </a:rPr>
              <a:t>材料2：</a:t>
            </a:r>
            <a:r>
              <a:rPr lang="zh-CN" altLang="en-US" sz="2200">
                <a:sym typeface="+mn-ea"/>
              </a:rPr>
              <a:t>紫外光下发弱青色荧光，常温合成，工艺简单，经济环保，油溶性佳，热稳定性好，对革兰氏阴性菌有极强的杀菌效果，</a:t>
            </a:r>
            <a:r>
              <a:rPr lang="en-US" altLang="zh-CN" sz="2200">
                <a:sym typeface="+mn-ea"/>
              </a:rPr>
              <a:t>3</a:t>
            </a:r>
            <a:r>
              <a:rPr lang="zh-CN" altLang="en-US" sz="2200">
                <a:sym typeface="+mn-ea"/>
              </a:rPr>
              <a:t>分钟内能杀死</a:t>
            </a:r>
            <a:r>
              <a:rPr lang="en-US" altLang="zh-CN" sz="2200">
                <a:sym typeface="+mn-ea"/>
              </a:rPr>
              <a:t>99%</a:t>
            </a:r>
            <a:r>
              <a:rPr lang="zh-CN" altLang="en-US" sz="2200">
                <a:sym typeface="+mn-ea"/>
              </a:rPr>
              <a:t>的大肠杆菌，但仅能杀死</a:t>
            </a:r>
            <a:r>
              <a:rPr lang="en-US" altLang="zh-CN" sz="2200">
                <a:sym typeface="+mn-ea"/>
              </a:rPr>
              <a:t>52%</a:t>
            </a:r>
            <a:r>
              <a:rPr lang="zh-CN" altLang="en-US" sz="2200">
                <a:sym typeface="+mn-ea"/>
              </a:rPr>
              <a:t>的金黄色葡萄球菌。</a:t>
            </a:r>
            <a:endParaRPr lang="zh-CN" altLang="en-US" sz="2200">
              <a:sym typeface="+mn-ea"/>
            </a:endParaRPr>
          </a:p>
          <a:p>
            <a:pPr marL="0" indent="0" algn="just">
              <a:lnSpc>
                <a:spcPct val="100000"/>
              </a:lnSpc>
              <a:spcBef>
                <a:spcPts val="600"/>
              </a:spcBef>
              <a:spcAft>
                <a:spcPts val="600"/>
              </a:spcAft>
              <a:buFont typeface="+mj-lt"/>
              <a:buNone/>
            </a:pPr>
            <a:r>
              <a:rPr lang="zh-CN" altLang="en-US" sz="2200" b="1">
                <a:solidFill>
                  <a:srgbClr val="0000FF"/>
                </a:solidFill>
                <a:latin typeface="黑体" panose="02010609060101010101" pitchFamily="2" charset="-122"/>
                <a:ea typeface="黑体" panose="02010609060101010101" pitchFamily="2" charset="-122"/>
                <a:sym typeface="+mn-ea"/>
              </a:rPr>
              <a:t>材料</a:t>
            </a:r>
            <a:r>
              <a:rPr lang="en-US" altLang="zh-CN" sz="2200" b="1">
                <a:solidFill>
                  <a:srgbClr val="0000FF"/>
                </a:solidFill>
                <a:latin typeface="黑体" panose="02010609060101010101" pitchFamily="2" charset="-122"/>
                <a:ea typeface="黑体" panose="02010609060101010101" pitchFamily="2" charset="-122"/>
                <a:sym typeface="+mn-ea"/>
              </a:rPr>
              <a:t>3</a:t>
            </a:r>
            <a:r>
              <a:rPr lang="zh-CN" altLang="en-US" sz="2200" b="1">
                <a:solidFill>
                  <a:srgbClr val="0000FF"/>
                </a:solidFill>
                <a:latin typeface="黑体" panose="02010609060101010101" pitchFamily="2" charset="-122"/>
                <a:ea typeface="黑体" panose="02010609060101010101" pitchFamily="2" charset="-122"/>
                <a:sym typeface="+mn-ea"/>
              </a:rPr>
              <a:t>：</a:t>
            </a:r>
            <a:r>
              <a:rPr lang="zh-CN" altLang="en-US" sz="2200">
                <a:sym typeface="+mn-ea"/>
              </a:rPr>
              <a:t>紫外光下发明亮绿色荧光，一步合成，硅油加热回流，水溶性佳，热稳定性极好，在</a:t>
            </a:r>
            <a:r>
              <a:rPr lang="en-US" altLang="zh-CN" sz="2200">
                <a:sym typeface="+mn-ea"/>
              </a:rPr>
              <a:t>200</a:t>
            </a:r>
            <a:r>
              <a:rPr lang="zh-CN" altLang="en-US" sz="2200">
                <a:sym typeface="+mn-ea"/>
              </a:rPr>
              <a:t>摄氏度加热</a:t>
            </a:r>
            <a:r>
              <a:rPr lang="en-US" altLang="zh-CN" sz="2200">
                <a:sym typeface="+mn-ea"/>
              </a:rPr>
              <a:t>2</a:t>
            </a:r>
            <a:r>
              <a:rPr lang="zh-CN" altLang="en-US" sz="2200">
                <a:sym typeface="+mn-ea"/>
              </a:rPr>
              <a:t>小时，荧光强度仅降低</a:t>
            </a:r>
            <a:r>
              <a:rPr lang="en-US" altLang="zh-CN" sz="2200">
                <a:sym typeface="+mn-ea"/>
              </a:rPr>
              <a:t>8.9%</a:t>
            </a:r>
            <a:r>
              <a:rPr lang="zh-CN" altLang="en-US" sz="2200">
                <a:sym typeface="+mn-ea"/>
              </a:rPr>
              <a:t>。</a:t>
            </a:r>
            <a:endParaRPr lang="zh-CN" altLang="en-US" sz="2200">
              <a:sym typeface="+mn-ea"/>
            </a:endParaRPr>
          </a:p>
        </p:txBody>
      </p:sp>
      <p:sp>
        <p:nvSpPr>
          <p:cNvPr id="12294" name="Rectangle 6"/>
          <p:cNvSpPr/>
          <p:nvPr/>
        </p:nvSpPr>
        <p:spPr>
          <a:xfrm>
            <a:off x="0" y="765175"/>
            <a:ext cx="9144000" cy="500063"/>
          </a:xfrm>
          <a:prstGeom prst="rect">
            <a:avLst/>
          </a:prstGeom>
          <a:solidFill>
            <a:schemeClr val="hlink"/>
          </a:solidFill>
          <a:ln w="9525">
            <a:noFill/>
          </a:ln>
        </p:spPr>
        <p:txBody>
          <a:bodyPr wrap="none" anchor="ctr"/>
          <a:p>
            <a:endParaRPr dirty="0">
              <a:latin typeface="Arial" panose="020B0604020202020204" pitchFamily="34" charset="0"/>
            </a:endParaRPr>
          </a:p>
        </p:txBody>
      </p:sp>
      <p:sp>
        <p:nvSpPr>
          <p:cNvPr id="12295" name="Rectangle 4"/>
          <p:cNvSpPr/>
          <p:nvPr/>
        </p:nvSpPr>
        <p:spPr>
          <a:xfrm>
            <a:off x="1116013" y="836296"/>
            <a:ext cx="6551612" cy="245110"/>
          </a:xfrm>
          <a:prstGeom prst="rect">
            <a:avLst/>
          </a:prstGeom>
          <a:noFill/>
          <a:ln w="9525">
            <a:noFill/>
          </a:ln>
        </p:spPr>
        <p:txBody>
          <a:bodyPr anchor="ctr">
            <a:spAutoFit/>
          </a:bodyPr>
          <a:p>
            <a:pPr algn="ctr"/>
            <a:r>
              <a:rPr lang="en-US" altLang="zh-CN" sz="1000" dirty="0">
                <a:latin typeface="Arial" panose="020B0604020202020204" pitchFamily="34" charset="0"/>
              </a:rPr>
              <a:t> </a:t>
            </a:r>
            <a:endParaRPr lang="en-US" altLang="zh-CN" sz="1000" dirty="0">
              <a:latin typeface="Arial" panose="020B0604020202020204" pitchFamily="34" charset="0"/>
            </a:endParaRPr>
          </a:p>
        </p:txBody>
      </p:sp>
      <p:sp>
        <p:nvSpPr>
          <p:cNvPr id="12299" name="矩形 12298"/>
          <p:cNvSpPr/>
          <p:nvPr/>
        </p:nvSpPr>
        <p:spPr>
          <a:xfrm>
            <a:off x="0" y="765175"/>
            <a:ext cx="6664325" cy="497205"/>
          </a:xfrm>
          <a:prstGeom prst="rect">
            <a:avLst/>
          </a:prstGeom>
          <a:noFill/>
          <a:ln w="9525">
            <a:noFill/>
          </a:ln>
          <a:effectLst>
            <a:prstShdw prst="shdw17" dist="17961" dir="2699999">
              <a:schemeClr val="accent1">
                <a:gamma/>
                <a:shade val="60000"/>
                <a:invGamma/>
              </a:schemeClr>
            </a:prstShdw>
          </a:effectLst>
        </p:spPr>
        <p:txBody>
          <a:bodyPr wrap="square">
            <a:spAutoFit/>
          </a:bodyPr>
          <a:p>
            <a:pPr>
              <a:lnSpc>
                <a:spcPct val="110000"/>
              </a:lnSpc>
            </a:pPr>
            <a:r>
              <a:rPr lang="zh-CN" altLang="en-US" sz="2400" b="1" dirty="0">
                <a:solidFill>
                  <a:schemeClr val="bg1"/>
                </a:solidFill>
                <a:latin typeface="黑体" panose="02010609060101010101" pitchFamily="2" charset="-122"/>
                <a:ea typeface="黑体" panose="02010609060101010101" pitchFamily="2" charset="-122"/>
                <a:sym typeface="+mn-ea"/>
              </a:rPr>
              <a:t>在实践单位从事工作情况</a:t>
            </a:r>
            <a:r>
              <a:rPr lang="en-US" altLang="zh-CN" sz="2400" b="1" dirty="0">
                <a:solidFill>
                  <a:schemeClr val="bg1"/>
                </a:solidFill>
                <a:latin typeface="黑体" panose="02010609060101010101" pitchFamily="2" charset="-122"/>
                <a:ea typeface="黑体" panose="02010609060101010101" pitchFamily="2" charset="-122"/>
                <a:sym typeface="+mn-ea"/>
              </a:rPr>
              <a:t>---</a:t>
            </a:r>
            <a:r>
              <a:rPr lang="zh-CN" altLang="en-US" sz="2400" b="1" dirty="0">
                <a:solidFill>
                  <a:schemeClr val="bg1"/>
                </a:solidFill>
                <a:latin typeface="黑体" panose="02010609060101010101" pitchFamily="2" charset="-122"/>
                <a:ea typeface="黑体" panose="02010609060101010101" pitchFamily="2" charset="-122"/>
                <a:sym typeface="+mn-ea"/>
              </a:rPr>
              <a:t>计划</a:t>
            </a:r>
            <a:r>
              <a:rPr lang="en-US" altLang="zh-CN" sz="2400" b="1" dirty="0">
                <a:solidFill>
                  <a:schemeClr val="bg1"/>
                </a:solidFill>
                <a:latin typeface="黑体" panose="02010609060101010101" pitchFamily="2" charset="-122"/>
                <a:ea typeface="黑体" panose="02010609060101010101" pitchFamily="2" charset="-122"/>
                <a:sym typeface="+mn-ea"/>
              </a:rPr>
              <a:t>3 </a:t>
            </a:r>
            <a:r>
              <a:rPr lang="zh-CN" altLang="en-US" sz="2400" b="1" dirty="0">
                <a:solidFill>
                  <a:schemeClr val="bg1"/>
                </a:solidFill>
                <a:latin typeface="黑体" panose="02010609060101010101" pitchFamily="2" charset="-122"/>
                <a:ea typeface="黑体" panose="02010609060101010101" pitchFamily="2" charset="-122"/>
                <a:sym typeface="+mn-ea"/>
              </a:rPr>
              <a:t>完成情况 </a:t>
            </a:r>
            <a:endParaRPr lang="zh-CN" altLang="en-US" sz="2400" b="1" dirty="0">
              <a:solidFill>
                <a:schemeClr val="bg1"/>
              </a:solidFill>
              <a:latin typeface="黑体" panose="02010609060101010101" pitchFamily="2" charset="-122"/>
              <a:ea typeface="黑体" panose="02010609060101010101" pitchFamily="2" charset="-122"/>
              <a:sym typeface="+mn-ea"/>
            </a:endParaRPr>
          </a:p>
        </p:txBody>
      </p:sp>
      <p:pic>
        <p:nvPicPr>
          <p:cNvPr id="12300" name="图片 12299"/>
          <p:cNvPicPr>
            <a:picLocks noChangeAspect="1"/>
          </p:cNvPicPr>
          <p:nvPr/>
        </p:nvPicPr>
        <p:blipFill>
          <a:blip r:embed="rId1"/>
          <a:stretch>
            <a:fillRect/>
          </a:stretch>
        </p:blipFill>
        <p:spPr>
          <a:xfrm>
            <a:off x="6172200" y="228600"/>
            <a:ext cx="2663825" cy="298450"/>
          </a:xfrm>
          <a:prstGeom prst="rect">
            <a:avLst/>
          </a:prstGeom>
          <a:noFill/>
          <a:ln w="9525">
            <a:noFill/>
          </a:ln>
        </p:spPr>
      </p:pic>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内容占位符 8"/>
          <p:cNvSpPr>
            <a:spLocks noGrp="1"/>
          </p:cNvSpPr>
          <p:nvPr>
            <p:ph idx="1"/>
          </p:nvPr>
        </p:nvSpPr>
        <p:spPr>
          <a:xfrm>
            <a:off x="457200" y="1265555"/>
            <a:ext cx="8229600" cy="5447665"/>
          </a:xfrm>
        </p:spPr>
        <p:txBody>
          <a:bodyPr/>
          <a:p>
            <a:pPr marL="0" indent="0" algn="just">
              <a:lnSpc>
                <a:spcPct val="100000"/>
              </a:lnSpc>
              <a:spcBef>
                <a:spcPts val="600"/>
              </a:spcBef>
              <a:spcAft>
                <a:spcPts val="600"/>
              </a:spcAft>
              <a:buFont typeface="+mj-lt"/>
              <a:buNone/>
            </a:pPr>
            <a:r>
              <a:rPr lang="zh-CN" altLang="en-US" sz="2400" b="1">
                <a:latin typeface="黑体" panose="02010609060101010101" pitchFamily="2" charset="-122"/>
                <a:ea typeface="黑体" panose="02010609060101010101" pitchFamily="2" charset="-122"/>
                <a:sym typeface="+mn-ea"/>
              </a:rPr>
              <a:t>计划</a:t>
            </a:r>
            <a:r>
              <a:rPr lang="en-US" altLang="zh-CN" sz="2400" b="1">
                <a:latin typeface="黑体" panose="02010609060101010101" pitchFamily="2" charset="-122"/>
                <a:ea typeface="黑体" panose="02010609060101010101" pitchFamily="2" charset="-122"/>
                <a:sym typeface="+mn-ea"/>
              </a:rPr>
              <a:t>4</a:t>
            </a:r>
            <a:r>
              <a:rPr lang="zh-CN" altLang="en-US" sz="2400" b="1">
                <a:latin typeface="黑体" panose="02010609060101010101" pitchFamily="2" charset="-122"/>
                <a:ea typeface="黑体" panose="02010609060101010101" pitchFamily="2" charset="-122"/>
                <a:sym typeface="+mn-ea"/>
              </a:rPr>
              <a:t>：</a:t>
            </a:r>
            <a:endParaRPr lang="zh-CN" altLang="en-US" sz="2400" b="1">
              <a:latin typeface="黑体" panose="02010609060101010101" pitchFamily="2" charset="-122"/>
              <a:ea typeface="黑体" panose="02010609060101010101" pitchFamily="2" charset="-122"/>
              <a:sym typeface="+mn-ea"/>
            </a:endParaRPr>
          </a:p>
          <a:p>
            <a:pPr marL="0" indent="0" algn="just">
              <a:lnSpc>
                <a:spcPct val="100000"/>
              </a:lnSpc>
              <a:spcBef>
                <a:spcPts val="600"/>
              </a:spcBef>
              <a:spcAft>
                <a:spcPts val="600"/>
              </a:spcAft>
              <a:buFont typeface="+mj-lt"/>
              <a:buNone/>
            </a:pPr>
            <a:r>
              <a:rPr lang="zh-CN" altLang="en-US" sz="2400">
                <a:sym typeface="+mn-ea"/>
              </a:rPr>
              <a:t>       </a:t>
            </a:r>
            <a:r>
              <a:rPr lang="zh-CN" altLang="en-US" sz="2200">
                <a:sym typeface="+mn-ea"/>
              </a:rPr>
              <a:t>对已有的研究数据整理总结，初步拟申报一项发明专利和一篇论文被正规期刊编辑部接收。</a:t>
            </a:r>
            <a:endParaRPr lang="zh-CN" altLang="en-US" sz="2200">
              <a:sym typeface="+mn-ea"/>
            </a:endParaRPr>
          </a:p>
          <a:p>
            <a:pPr marL="0" indent="0" algn="just">
              <a:lnSpc>
                <a:spcPct val="100000"/>
              </a:lnSpc>
              <a:spcBef>
                <a:spcPts val="600"/>
              </a:spcBef>
              <a:spcAft>
                <a:spcPts val="600"/>
              </a:spcAft>
              <a:buFont typeface="+mj-lt"/>
              <a:buNone/>
            </a:pPr>
            <a:r>
              <a:rPr lang="zh-CN" altLang="en-US" sz="2400" b="1">
                <a:latin typeface="黑体" panose="02010609060101010101" pitchFamily="2" charset="-122"/>
                <a:ea typeface="黑体" panose="02010609060101010101" pitchFamily="2" charset="-122"/>
                <a:sym typeface="+mn-ea"/>
              </a:rPr>
              <a:t>完成情况：</a:t>
            </a:r>
            <a:endParaRPr lang="zh-CN" altLang="en-US" sz="2400">
              <a:sym typeface="+mn-ea"/>
            </a:endParaRPr>
          </a:p>
          <a:p>
            <a:pPr marL="0" indent="0" algn="just">
              <a:lnSpc>
                <a:spcPct val="100000"/>
              </a:lnSpc>
              <a:spcBef>
                <a:spcPts val="600"/>
              </a:spcBef>
              <a:spcAft>
                <a:spcPts val="600"/>
              </a:spcAft>
              <a:buFont typeface="+mj-lt"/>
              <a:buNone/>
            </a:pPr>
            <a:r>
              <a:rPr lang="zh-CN" altLang="en-US" sz="2400"/>
              <a:t>       </a:t>
            </a:r>
            <a:r>
              <a:rPr lang="zh-CN" altLang="en-US" sz="2400" b="1">
                <a:solidFill>
                  <a:srgbClr val="FF0000"/>
                </a:solidFill>
                <a:latin typeface="黑体" panose="02010609060101010101" pitchFamily="2" charset="-122"/>
                <a:ea typeface="黑体" panose="02010609060101010101" pitchFamily="2" charset="-122"/>
              </a:rPr>
              <a:t>超额</a:t>
            </a:r>
            <a:r>
              <a:rPr lang="zh-CN" altLang="en-US" sz="2200">
                <a:solidFill>
                  <a:srgbClr val="FF3399"/>
                </a:solidFill>
                <a:latin typeface="黑体" panose="02010609060101010101" pitchFamily="2" charset="-122"/>
                <a:ea typeface="黑体" panose="02010609060101010101" pitchFamily="2" charset="-122"/>
              </a:rPr>
              <a:t>完成计划</a:t>
            </a:r>
            <a:r>
              <a:rPr lang="en-US" altLang="zh-CN" sz="2200">
                <a:solidFill>
                  <a:srgbClr val="FF3399"/>
                </a:solidFill>
                <a:latin typeface="黑体" panose="02010609060101010101" pitchFamily="2" charset="-122"/>
                <a:ea typeface="黑体" panose="02010609060101010101" pitchFamily="2" charset="-122"/>
              </a:rPr>
              <a:t>4</a:t>
            </a:r>
            <a:r>
              <a:rPr lang="en-US" altLang="zh-CN" sz="2200">
                <a:solidFill>
                  <a:srgbClr val="FF0000"/>
                </a:solidFill>
                <a:latin typeface="黑体" panose="02010609060101010101" pitchFamily="2" charset="-122"/>
                <a:ea typeface="黑体" panose="02010609060101010101" pitchFamily="2" charset="-122"/>
              </a:rPr>
              <a:t>:</a:t>
            </a:r>
            <a:r>
              <a:rPr lang="zh-CN" altLang="en-US" sz="2200">
                <a:latin typeface="黑体" panose="02010609060101010101" pitchFamily="2" charset="-122"/>
                <a:ea typeface="黑体" panose="02010609060101010101" pitchFamily="2" charset="-122"/>
                <a:sym typeface="+mn-ea"/>
              </a:rPr>
              <a:t>发表</a:t>
            </a:r>
            <a:r>
              <a:rPr lang="en-US" altLang="zh-CN" sz="2200">
                <a:solidFill>
                  <a:srgbClr val="FF0000"/>
                </a:solidFill>
                <a:latin typeface="黑体" panose="02010609060101010101" pitchFamily="2" charset="-122"/>
                <a:ea typeface="黑体" panose="02010609060101010101" pitchFamily="2" charset="-122"/>
                <a:sym typeface="+mn-ea"/>
              </a:rPr>
              <a:t>6</a:t>
            </a:r>
            <a:r>
              <a:rPr lang="zh-CN" altLang="en-US" sz="2200">
                <a:latin typeface="黑体" panose="02010609060101010101" pitchFamily="2" charset="-122"/>
                <a:ea typeface="黑体" panose="02010609060101010101" pitchFamily="2" charset="-122"/>
                <a:sym typeface="+mn-ea"/>
              </a:rPr>
              <a:t>篇论文和申请</a:t>
            </a:r>
            <a:r>
              <a:rPr lang="en-US" altLang="zh-CN" sz="2200">
                <a:solidFill>
                  <a:srgbClr val="FF0000"/>
                </a:solidFill>
                <a:latin typeface="黑体" panose="02010609060101010101" pitchFamily="2" charset="-122"/>
                <a:ea typeface="黑体" panose="02010609060101010101" pitchFamily="2" charset="-122"/>
                <a:sym typeface="+mn-ea"/>
              </a:rPr>
              <a:t>3</a:t>
            </a:r>
            <a:r>
              <a:rPr lang="zh-CN" altLang="en-US" sz="2200">
                <a:latin typeface="黑体" panose="02010609060101010101" pitchFamily="2" charset="-122"/>
                <a:ea typeface="黑体" panose="02010609060101010101" pitchFamily="2" charset="-122"/>
                <a:sym typeface="+mn-ea"/>
              </a:rPr>
              <a:t>项专利。</a:t>
            </a:r>
            <a:endParaRPr lang="zh-CN" altLang="en-US" sz="2200">
              <a:solidFill>
                <a:srgbClr val="FF0000"/>
              </a:solidFill>
              <a:latin typeface="黑体" panose="02010609060101010101" pitchFamily="2" charset="-122"/>
              <a:ea typeface="黑体" panose="02010609060101010101" pitchFamily="2" charset="-122"/>
            </a:endParaRPr>
          </a:p>
          <a:p>
            <a:pPr marL="0" indent="0" algn="just">
              <a:lnSpc>
                <a:spcPct val="100000"/>
              </a:lnSpc>
              <a:spcBef>
                <a:spcPts val="600"/>
              </a:spcBef>
              <a:spcAft>
                <a:spcPts val="600"/>
              </a:spcAft>
              <a:buFont typeface="+mj-lt"/>
              <a:buNone/>
            </a:pPr>
            <a:r>
              <a:rPr lang="zh-CN" altLang="en-US" sz="2400" b="1">
                <a:solidFill>
                  <a:srgbClr val="0000FF"/>
                </a:solidFill>
                <a:latin typeface="黑体" panose="02010609060101010101" pitchFamily="2" charset="-122"/>
                <a:ea typeface="黑体" panose="02010609060101010101" pitchFamily="2" charset="-122"/>
                <a:sym typeface="+mn-ea"/>
              </a:rPr>
              <a:t>论文</a:t>
            </a:r>
            <a:endParaRPr lang="zh-CN" altLang="en-US" sz="2400" b="1">
              <a:solidFill>
                <a:srgbClr val="0000FF"/>
              </a:solidFill>
              <a:latin typeface="黑体" panose="02010609060101010101" pitchFamily="2" charset="-122"/>
              <a:ea typeface="黑体" panose="02010609060101010101" pitchFamily="2" charset="-122"/>
              <a:sym typeface="+mn-ea"/>
            </a:endParaRPr>
          </a:p>
          <a:p>
            <a:pPr algn="just">
              <a:lnSpc>
                <a:spcPct val="100000"/>
              </a:lnSpc>
              <a:spcBef>
                <a:spcPts val="600"/>
              </a:spcBef>
              <a:spcAft>
                <a:spcPts val="600"/>
              </a:spcAft>
              <a:buFont typeface="+mj-lt"/>
              <a:buAutoNum type="arabicPeriod"/>
            </a:pPr>
            <a:r>
              <a:rPr lang="zh-CN" altLang="en-US" sz="1800" b="1" u="sng">
                <a:sym typeface="+mn-ea"/>
              </a:rPr>
              <a:t>*Xiang, Hua</a:t>
            </a:r>
            <a:r>
              <a:rPr lang="zh-CN" altLang="en-US" sz="1800">
                <a:sym typeface="+mn-ea"/>
              </a:rPr>
              <a:t> </a:t>
            </a:r>
            <a:r>
              <a:rPr lang="en-US" altLang="zh-CN" sz="1800">
                <a:sym typeface="+mn-ea"/>
              </a:rPr>
              <a:t>et al</a:t>
            </a:r>
            <a:r>
              <a:rPr lang="zh-CN" altLang="en-US" sz="1800">
                <a:sym typeface="+mn-ea"/>
              </a:rPr>
              <a:t>, Inorg. Chem.Commun., 79, 33-36,2017. (SCI)</a:t>
            </a:r>
            <a:endParaRPr lang="zh-CN" altLang="en-US" sz="1800">
              <a:sym typeface="+mn-ea"/>
            </a:endParaRPr>
          </a:p>
          <a:p>
            <a:pPr algn="just">
              <a:lnSpc>
                <a:spcPct val="100000"/>
              </a:lnSpc>
              <a:spcBef>
                <a:spcPts val="600"/>
              </a:spcBef>
              <a:spcAft>
                <a:spcPts val="600"/>
              </a:spcAft>
              <a:buFont typeface="+mj-lt"/>
              <a:buAutoNum type="arabicPeriod"/>
            </a:pPr>
            <a:r>
              <a:rPr lang="zh-CN" altLang="en-US" sz="1800" b="1" u="sng">
                <a:sym typeface="+mn-ea"/>
              </a:rPr>
              <a:t>*向华</a:t>
            </a:r>
            <a:r>
              <a:rPr lang="zh-CN" altLang="en-US" sz="1800">
                <a:sym typeface="+mn-ea"/>
              </a:rPr>
              <a:t>等, 荧光凹印油墨高透明度的研究, 包装工程, 38(15), 184-189, 2017. (中文核心).</a:t>
            </a:r>
            <a:endParaRPr lang="zh-CN" altLang="en-US" sz="1800">
              <a:sym typeface="+mn-ea"/>
            </a:endParaRPr>
          </a:p>
          <a:p>
            <a:pPr algn="just">
              <a:lnSpc>
                <a:spcPct val="100000"/>
              </a:lnSpc>
              <a:spcBef>
                <a:spcPts val="600"/>
              </a:spcBef>
              <a:spcAft>
                <a:spcPts val="600"/>
              </a:spcAft>
              <a:buFont typeface="+mj-lt"/>
              <a:buAutoNum type="arabicPeriod"/>
            </a:pPr>
            <a:r>
              <a:rPr lang="zh-CN" altLang="en-US" sz="1800" b="1" u="sng">
                <a:sym typeface="+mn-ea"/>
              </a:rPr>
              <a:t>*向华</a:t>
            </a:r>
            <a:r>
              <a:rPr lang="zh-CN" altLang="en-US" sz="1800">
                <a:sym typeface="+mn-ea"/>
              </a:rPr>
              <a:t>等, 紫外荧光防伪印油市场掠影</a:t>
            </a:r>
            <a:r>
              <a:rPr lang="en-US" altLang="zh-CN" sz="1800">
                <a:sym typeface="+mn-ea"/>
              </a:rPr>
              <a:t>, </a:t>
            </a:r>
            <a:r>
              <a:rPr lang="zh-CN" altLang="en-US" sz="1800">
                <a:sym typeface="+mn-ea"/>
              </a:rPr>
              <a:t>中国防伪报道</a:t>
            </a:r>
            <a:r>
              <a:rPr lang="en-US" altLang="zh-CN" sz="1800">
                <a:sym typeface="+mn-ea"/>
              </a:rPr>
              <a:t>, </a:t>
            </a:r>
            <a:r>
              <a:rPr lang="zh-CN" altLang="en-US" sz="1800">
                <a:sym typeface="+mn-ea"/>
              </a:rPr>
              <a:t>3</a:t>
            </a:r>
            <a:r>
              <a:rPr lang="en-US" altLang="zh-CN" sz="1800">
                <a:sym typeface="+mn-ea"/>
              </a:rPr>
              <a:t>, </a:t>
            </a:r>
            <a:r>
              <a:rPr lang="zh-CN" altLang="en-US" sz="1800">
                <a:sym typeface="+mn-ea"/>
              </a:rPr>
              <a:t>100-103</a:t>
            </a:r>
            <a:r>
              <a:rPr lang="en-US" altLang="zh-CN" sz="1800">
                <a:sym typeface="+mn-ea"/>
              </a:rPr>
              <a:t>, </a:t>
            </a:r>
            <a:r>
              <a:rPr lang="zh-CN" altLang="en-US" sz="1800">
                <a:sym typeface="+mn-ea"/>
              </a:rPr>
              <a:t>2017</a:t>
            </a:r>
            <a:r>
              <a:rPr lang="en-US" altLang="zh-CN" sz="1800">
                <a:sym typeface="+mn-ea"/>
              </a:rPr>
              <a:t>.</a:t>
            </a:r>
            <a:endParaRPr lang="en-US" altLang="zh-CN" sz="1800">
              <a:sym typeface="+mn-ea"/>
            </a:endParaRPr>
          </a:p>
          <a:p>
            <a:pPr algn="just">
              <a:lnSpc>
                <a:spcPct val="100000"/>
              </a:lnSpc>
              <a:spcBef>
                <a:spcPts val="600"/>
              </a:spcBef>
              <a:spcAft>
                <a:spcPts val="600"/>
              </a:spcAft>
              <a:buFont typeface="+mj-lt"/>
              <a:buAutoNum type="arabicPeriod"/>
            </a:pPr>
            <a:r>
              <a:rPr lang="zh-CN" altLang="en-US" sz="1800" b="1" u="sng">
                <a:sym typeface="+mn-ea"/>
              </a:rPr>
              <a:t>*向华</a:t>
            </a:r>
            <a:r>
              <a:rPr lang="zh-CN" altLang="en-US" sz="1800">
                <a:sym typeface="+mn-ea"/>
              </a:rPr>
              <a:t>等,</a:t>
            </a:r>
            <a:r>
              <a:rPr lang="en-US" altLang="zh-CN" sz="1800">
                <a:sym typeface="+mn-ea"/>
              </a:rPr>
              <a:t> 一种荧光防伪印油耐光性改善初探, 广东轻工职业技术学院学报, 16(2), 48-53, 2017.</a:t>
            </a:r>
            <a:endParaRPr lang="en-US" altLang="zh-CN" sz="1800">
              <a:sym typeface="+mn-ea"/>
            </a:endParaRPr>
          </a:p>
          <a:p>
            <a:pPr algn="just">
              <a:lnSpc>
                <a:spcPct val="100000"/>
              </a:lnSpc>
              <a:spcBef>
                <a:spcPts val="600"/>
              </a:spcBef>
              <a:spcAft>
                <a:spcPts val="600"/>
              </a:spcAft>
              <a:buFont typeface="+mj-lt"/>
              <a:buAutoNum type="arabicPeriod"/>
            </a:pPr>
            <a:endParaRPr lang="en-US" altLang="zh-CN" sz="1800">
              <a:sym typeface="+mn-ea"/>
            </a:endParaRPr>
          </a:p>
          <a:p>
            <a:pPr marL="457200" indent="-457200" algn="just">
              <a:lnSpc>
                <a:spcPct val="100000"/>
              </a:lnSpc>
              <a:spcBef>
                <a:spcPts val="600"/>
              </a:spcBef>
              <a:spcAft>
                <a:spcPts val="600"/>
              </a:spcAft>
              <a:buFont typeface="+mj-lt"/>
              <a:buNone/>
            </a:pPr>
            <a:endParaRPr lang="zh-CN" altLang="en-US" sz="2200">
              <a:sym typeface="+mn-ea"/>
            </a:endParaRPr>
          </a:p>
        </p:txBody>
      </p:sp>
      <p:sp>
        <p:nvSpPr>
          <p:cNvPr id="12294" name="Rectangle 6"/>
          <p:cNvSpPr/>
          <p:nvPr/>
        </p:nvSpPr>
        <p:spPr>
          <a:xfrm>
            <a:off x="0" y="765175"/>
            <a:ext cx="9144000" cy="500063"/>
          </a:xfrm>
          <a:prstGeom prst="rect">
            <a:avLst/>
          </a:prstGeom>
          <a:solidFill>
            <a:schemeClr val="hlink"/>
          </a:solidFill>
          <a:ln w="9525">
            <a:noFill/>
          </a:ln>
        </p:spPr>
        <p:txBody>
          <a:bodyPr wrap="none" anchor="ctr"/>
          <a:p>
            <a:endParaRPr dirty="0">
              <a:latin typeface="Arial" panose="020B0604020202020204" pitchFamily="34" charset="0"/>
            </a:endParaRPr>
          </a:p>
        </p:txBody>
      </p:sp>
      <p:sp>
        <p:nvSpPr>
          <p:cNvPr id="12295" name="Rectangle 4"/>
          <p:cNvSpPr/>
          <p:nvPr/>
        </p:nvSpPr>
        <p:spPr>
          <a:xfrm>
            <a:off x="1116013" y="836296"/>
            <a:ext cx="6551612" cy="245110"/>
          </a:xfrm>
          <a:prstGeom prst="rect">
            <a:avLst/>
          </a:prstGeom>
          <a:noFill/>
          <a:ln w="9525">
            <a:noFill/>
          </a:ln>
        </p:spPr>
        <p:txBody>
          <a:bodyPr anchor="ctr">
            <a:spAutoFit/>
          </a:bodyPr>
          <a:p>
            <a:pPr algn="ctr"/>
            <a:r>
              <a:rPr lang="en-US" altLang="zh-CN" sz="1000" dirty="0">
                <a:latin typeface="Arial" panose="020B0604020202020204" pitchFamily="34" charset="0"/>
              </a:rPr>
              <a:t> </a:t>
            </a:r>
            <a:endParaRPr lang="en-US" altLang="zh-CN" sz="1000" dirty="0">
              <a:latin typeface="Arial" panose="020B0604020202020204" pitchFamily="34" charset="0"/>
            </a:endParaRPr>
          </a:p>
        </p:txBody>
      </p:sp>
      <p:sp>
        <p:nvSpPr>
          <p:cNvPr id="12299" name="矩形 12298"/>
          <p:cNvSpPr/>
          <p:nvPr/>
        </p:nvSpPr>
        <p:spPr>
          <a:xfrm>
            <a:off x="0" y="765175"/>
            <a:ext cx="6664325" cy="497205"/>
          </a:xfrm>
          <a:prstGeom prst="rect">
            <a:avLst/>
          </a:prstGeom>
          <a:noFill/>
          <a:ln w="9525">
            <a:noFill/>
          </a:ln>
          <a:effectLst>
            <a:prstShdw prst="shdw17" dist="17961" dir="2699999">
              <a:schemeClr val="accent1">
                <a:gamma/>
                <a:shade val="60000"/>
                <a:invGamma/>
              </a:schemeClr>
            </a:prstShdw>
          </a:effectLst>
        </p:spPr>
        <p:txBody>
          <a:bodyPr wrap="square">
            <a:spAutoFit/>
          </a:bodyPr>
          <a:p>
            <a:pPr>
              <a:lnSpc>
                <a:spcPct val="110000"/>
              </a:lnSpc>
            </a:pPr>
            <a:r>
              <a:rPr lang="zh-CN" altLang="en-US" sz="2400" b="1" dirty="0">
                <a:solidFill>
                  <a:schemeClr val="bg1"/>
                </a:solidFill>
                <a:latin typeface="黑体" panose="02010609060101010101" pitchFamily="2" charset="-122"/>
                <a:ea typeface="黑体" panose="02010609060101010101" pitchFamily="2" charset="-122"/>
                <a:sym typeface="+mn-ea"/>
              </a:rPr>
              <a:t>在实践单位从事工作情况</a:t>
            </a:r>
            <a:r>
              <a:rPr lang="en-US" altLang="zh-CN" sz="2400" b="1" dirty="0">
                <a:solidFill>
                  <a:schemeClr val="bg1"/>
                </a:solidFill>
                <a:latin typeface="黑体" panose="02010609060101010101" pitchFamily="2" charset="-122"/>
                <a:ea typeface="黑体" panose="02010609060101010101" pitchFamily="2" charset="-122"/>
                <a:sym typeface="+mn-ea"/>
              </a:rPr>
              <a:t>---</a:t>
            </a:r>
            <a:r>
              <a:rPr lang="zh-CN" altLang="en-US" sz="2400" b="1" dirty="0">
                <a:solidFill>
                  <a:schemeClr val="bg1"/>
                </a:solidFill>
                <a:latin typeface="黑体" panose="02010609060101010101" pitchFamily="2" charset="-122"/>
                <a:ea typeface="黑体" panose="02010609060101010101" pitchFamily="2" charset="-122"/>
                <a:sym typeface="+mn-ea"/>
              </a:rPr>
              <a:t>计划</a:t>
            </a:r>
            <a:r>
              <a:rPr lang="en-US" altLang="zh-CN" sz="2400" b="1" dirty="0">
                <a:solidFill>
                  <a:schemeClr val="bg1"/>
                </a:solidFill>
                <a:latin typeface="黑体" panose="02010609060101010101" pitchFamily="2" charset="-122"/>
                <a:ea typeface="黑体" panose="02010609060101010101" pitchFamily="2" charset="-122"/>
                <a:sym typeface="+mn-ea"/>
              </a:rPr>
              <a:t>4 </a:t>
            </a:r>
            <a:r>
              <a:rPr lang="zh-CN" altLang="en-US" sz="2400" b="1" dirty="0">
                <a:solidFill>
                  <a:schemeClr val="bg1"/>
                </a:solidFill>
                <a:latin typeface="黑体" panose="02010609060101010101" pitchFamily="2" charset="-122"/>
                <a:ea typeface="黑体" panose="02010609060101010101" pitchFamily="2" charset="-122"/>
                <a:sym typeface="+mn-ea"/>
              </a:rPr>
              <a:t>完成情况 </a:t>
            </a:r>
            <a:endParaRPr lang="zh-CN" altLang="en-US" sz="2400" b="1" dirty="0">
              <a:solidFill>
                <a:schemeClr val="bg1"/>
              </a:solidFill>
              <a:latin typeface="黑体" panose="02010609060101010101" pitchFamily="2" charset="-122"/>
              <a:ea typeface="黑体" panose="02010609060101010101" pitchFamily="2" charset="-122"/>
              <a:sym typeface="+mn-ea"/>
            </a:endParaRPr>
          </a:p>
        </p:txBody>
      </p:sp>
      <p:pic>
        <p:nvPicPr>
          <p:cNvPr id="12300" name="图片 12299"/>
          <p:cNvPicPr>
            <a:picLocks noChangeAspect="1"/>
          </p:cNvPicPr>
          <p:nvPr/>
        </p:nvPicPr>
        <p:blipFill>
          <a:blip r:embed="rId1"/>
          <a:stretch>
            <a:fillRect/>
          </a:stretch>
        </p:blipFill>
        <p:spPr>
          <a:xfrm>
            <a:off x="6172200" y="228600"/>
            <a:ext cx="2663825" cy="298450"/>
          </a:xfrm>
          <a:prstGeom prst="rect">
            <a:avLst/>
          </a:prstGeom>
          <a:noFill/>
          <a:ln w="9525">
            <a:noFill/>
          </a:ln>
        </p:spPr>
      </p:pic>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内容占位符 8"/>
          <p:cNvSpPr>
            <a:spLocks noGrp="1"/>
          </p:cNvSpPr>
          <p:nvPr>
            <p:ph idx="1"/>
          </p:nvPr>
        </p:nvSpPr>
        <p:spPr>
          <a:xfrm>
            <a:off x="457200" y="1265555"/>
            <a:ext cx="8229600" cy="5447665"/>
          </a:xfrm>
        </p:spPr>
        <p:txBody>
          <a:bodyPr/>
          <a:p>
            <a:pPr marL="0" indent="0" algn="just">
              <a:lnSpc>
                <a:spcPct val="100000"/>
              </a:lnSpc>
              <a:spcBef>
                <a:spcPts val="600"/>
              </a:spcBef>
              <a:spcAft>
                <a:spcPts val="600"/>
              </a:spcAft>
              <a:buFont typeface="+mj-lt"/>
              <a:buNone/>
            </a:pPr>
            <a:r>
              <a:rPr lang="zh-CN" altLang="en-US" sz="2400" b="1">
                <a:latin typeface="黑体" panose="02010609060101010101" pitchFamily="2" charset="-122"/>
                <a:ea typeface="黑体" panose="02010609060101010101" pitchFamily="2" charset="-122"/>
                <a:sym typeface="+mn-ea"/>
              </a:rPr>
              <a:t>计划</a:t>
            </a:r>
            <a:r>
              <a:rPr lang="en-US" altLang="zh-CN" sz="2400" b="1">
                <a:latin typeface="黑体" panose="02010609060101010101" pitchFamily="2" charset="-122"/>
                <a:ea typeface="黑体" panose="02010609060101010101" pitchFamily="2" charset="-122"/>
                <a:sym typeface="+mn-ea"/>
              </a:rPr>
              <a:t>3</a:t>
            </a:r>
            <a:r>
              <a:rPr lang="zh-CN" altLang="en-US" sz="2400" b="1">
                <a:latin typeface="黑体" panose="02010609060101010101" pitchFamily="2" charset="-122"/>
                <a:ea typeface="黑体" panose="02010609060101010101" pitchFamily="2" charset="-122"/>
                <a:sym typeface="+mn-ea"/>
              </a:rPr>
              <a:t>：</a:t>
            </a:r>
            <a:endParaRPr lang="zh-CN" altLang="en-US" sz="2400" b="1">
              <a:latin typeface="黑体" panose="02010609060101010101" pitchFamily="2" charset="-122"/>
              <a:ea typeface="黑体" panose="02010609060101010101" pitchFamily="2" charset="-122"/>
              <a:sym typeface="+mn-ea"/>
            </a:endParaRPr>
          </a:p>
          <a:p>
            <a:pPr marL="0" indent="0" algn="just">
              <a:lnSpc>
                <a:spcPct val="100000"/>
              </a:lnSpc>
              <a:spcBef>
                <a:spcPts val="600"/>
              </a:spcBef>
              <a:spcAft>
                <a:spcPts val="600"/>
              </a:spcAft>
              <a:buFont typeface="+mj-lt"/>
              <a:buNone/>
            </a:pPr>
            <a:r>
              <a:rPr lang="zh-CN" altLang="en-US" sz="2400">
                <a:sym typeface="+mn-ea"/>
              </a:rPr>
              <a:t>       </a:t>
            </a:r>
            <a:r>
              <a:rPr lang="zh-CN" altLang="en-US" sz="2200">
                <a:sym typeface="+mn-ea"/>
              </a:rPr>
              <a:t>对已有的研究数据整理总结，初步拟申报一项发明专利和一篇论文被正规期刊编辑部接收。</a:t>
            </a:r>
            <a:endParaRPr lang="zh-CN" altLang="en-US" sz="2200">
              <a:sym typeface="+mn-ea"/>
            </a:endParaRPr>
          </a:p>
          <a:p>
            <a:pPr marL="0" indent="0" algn="just">
              <a:lnSpc>
                <a:spcPct val="100000"/>
              </a:lnSpc>
              <a:spcBef>
                <a:spcPts val="600"/>
              </a:spcBef>
              <a:spcAft>
                <a:spcPts val="600"/>
              </a:spcAft>
              <a:buFont typeface="+mj-lt"/>
              <a:buNone/>
            </a:pPr>
            <a:r>
              <a:rPr lang="zh-CN" altLang="en-US" sz="2400" b="1">
                <a:latin typeface="黑体" panose="02010609060101010101" pitchFamily="2" charset="-122"/>
                <a:ea typeface="黑体" panose="02010609060101010101" pitchFamily="2" charset="-122"/>
                <a:sym typeface="+mn-ea"/>
              </a:rPr>
              <a:t>完成情况：</a:t>
            </a:r>
            <a:endParaRPr lang="zh-CN" altLang="en-US" sz="2400">
              <a:sym typeface="+mn-ea"/>
            </a:endParaRPr>
          </a:p>
          <a:p>
            <a:pPr marL="0" indent="0" algn="just">
              <a:lnSpc>
                <a:spcPct val="100000"/>
              </a:lnSpc>
              <a:spcBef>
                <a:spcPts val="600"/>
              </a:spcBef>
              <a:spcAft>
                <a:spcPts val="600"/>
              </a:spcAft>
              <a:buFont typeface="+mj-lt"/>
              <a:buNone/>
            </a:pPr>
            <a:r>
              <a:rPr lang="zh-CN" altLang="en-US" sz="2400"/>
              <a:t>       </a:t>
            </a:r>
            <a:r>
              <a:rPr lang="zh-CN" altLang="en-US" sz="2400" b="1">
                <a:solidFill>
                  <a:srgbClr val="FF0000"/>
                </a:solidFill>
                <a:latin typeface="黑体" panose="02010609060101010101" pitchFamily="2" charset="-122"/>
                <a:ea typeface="黑体" panose="02010609060101010101" pitchFamily="2" charset="-122"/>
                <a:sym typeface="+mn-ea"/>
              </a:rPr>
              <a:t>超额</a:t>
            </a:r>
            <a:r>
              <a:rPr lang="zh-CN" altLang="en-US" sz="2400">
                <a:solidFill>
                  <a:srgbClr val="FF3399"/>
                </a:solidFill>
                <a:latin typeface="黑体" panose="02010609060101010101" pitchFamily="2" charset="-122"/>
                <a:ea typeface="黑体" panose="02010609060101010101" pitchFamily="2" charset="-122"/>
                <a:sym typeface="+mn-ea"/>
              </a:rPr>
              <a:t>完成计划</a:t>
            </a:r>
            <a:r>
              <a:rPr lang="en-US" altLang="zh-CN" sz="2400">
                <a:solidFill>
                  <a:srgbClr val="FF3399"/>
                </a:solidFill>
                <a:latin typeface="黑体" panose="02010609060101010101" pitchFamily="2" charset="-122"/>
                <a:ea typeface="黑体" panose="02010609060101010101" pitchFamily="2" charset="-122"/>
                <a:sym typeface="+mn-ea"/>
              </a:rPr>
              <a:t>4</a:t>
            </a:r>
            <a:r>
              <a:rPr lang="en-US" altLang="zh-CN" sz="2400">
                <a:solidFill>
                  <a:srgbClr val="FF0000"/>
                </a:solidFill>
                <a:latin typeface="黑体" panose="02010609060101010101" pitchFamily="2" charset="-122"/>
                <a:ea typeface="黑体" panose="02010609060101010101" pitchFamily="2" charset="-122"/>
                <a:sym typeface="+mn-ea"/>
              </a:rPr>
              <a:t>:</a:t>
            </a:r>
            <a:r>
              <a:rPr lang="zh-CN" altLang="en-US" sz="2400">
                <a:solidFill>
                  <a:schemeClr val="tx1"/>
                </a:solidFill>
                <a:latin typeface="黑体" panose="02010609060101010101" pitchFamily="2" charset="-122"/>
                <a:ea typeface="黑体" panose="02010609060101010101" pitchFamily="2" charset="-122"/>
                <a:sym typeface="+mn-ea"/>
              </a:rPr>
              <a:t>发表</a:t>
            </a:r>
            <a:r>
              <a:rPr lang="en-US" altLang="zh-CN" sz="2400">
                <a:solidFill>
                  <a:srgbClr val="FF0000"/>
                </a:solidFill>
                <a:latin typeface="黑体" panose="02010609060101010101" pitchFamily="2" charset="-122"/>
                <a:ea typeface="黑体" panose="02010609060101010101" pitchFamily="2" charset="-122"/>
                <a:sym typeface="+mn-ea"/>
              </a:rPr>
              <a:t>6</a:t>
            </a:r>
            <a:r>
              <a:rPr lang="zh-CN" altLang="en-US" sz="2400">
                <a:solidFill>
                  <a:schemeClr val="tx1"/>
                </a:solidFill>
                <a:latin typeface="黑体" panose="02010609060101010101" pitchFamily="2" charset="-122"/>
                <a:ea typeface="黑体" panose="02010609060101010101" pitchFamily="2" charset="-122"/>
                <a:sym typeface="+mn-ea"/>
              </a:rPr>
              <a:t>篇论文和申请</a:t>
            </a:r>
            <a:r>
              <a:rPr lang="en-US" altLang="zh-CN" sz="2400">
                <a:solidFill>
                  <a:srgbClr val="FF0000"/>
                </a:solidFill>
                <a:latin typeface="黑体" panose="02010609060101010101" pitchFamily="2" charset="-122"/>
                <a:ea typeface="黑体" panose="02010609060101010101" pitchFamily="2" charset="-122"/>
                <a:sym typeface="+mn-ea"/>
              </a:rPr>
              <a:t>3</a:t>
            </a:r>
            <a:r>
              <a:rPr lang="zh-CN" altLang="en-US" sz="2400">
                <a:solidFill>
                  <a:schemeClr val="tx1"/>
                </a:solidFill>
                <a:latin typeface="黑体" panose="02010609060101010101" pitchFamily="2" charset="-122"/>
                <a:ea typeface="黑体" panose="02010609060101010101" pitchFamily="2" charset="-122"/>
                <a:sym typeface="+mn-ea"/>
              </a:rPr>
              <a:t>项专利。</a:t>
            </a:r>
            <a:endParaRPr lang="zh-CN" altLang="en-US" sz="2400">
              <a:solidFill>
                <a:schemeClr val="tx1"/>
              </a:solidFill>
              <a:latin typeface="黑体" panose="02010609060101010101" pitchFamily="2" charset="-122"/>
              <a:ea typeface="黑体" panose="02010609060101010101" pitchFamily="2" charset="-122"/>
              <a:sym typeface="+mn-ea"/>
            </a:endParaRPr>
          </a:p>
          <a:p>
            <a:pPr algn="just">
              <a:lnSpc>
                <a:spcPct val="100000"/>
              </a:lnSpc>
              <a:spcBef>
                <a:spcPts val="600"/>
              </a:spcBef>
              <a:spcAft>
                <a:spcPts val="600"/>
              </a:spcAft>
              <a:buFont typeface="+mj-lt"/>
              <a:buAutoNum type="arabicPeriod" startAt="5"/>
            </a:pPr>
            <a:r>
              <a:rPr lang="en-US" altLang="zh-CN" sz="1800">
                <a:sym typeface="+mn-ea"/>
              </a:rPr>
              <a:t>苏绮钿; </a:t>
            </a:r>
            <a:r>
              <a:rPr lang="zh-CN" altLang="en-US" sz="1800" b="1" u="sng">
                <a:sym typeface="+mn-ea"/>
              </a:rPr>
              <a:t>*向华</a:t>
            </a:r>
            <a:r>
              <a:rPr lang="zh-CN" altLang="en-US" sz="1800">
                <a:sym typeface="+mn-ea"/>
              </a:rPr>
              <a:t>等,</a:t>
            </a:r>
            <a:r>
              <a:rPr lang="en-US" altLang="zh-CN" sz="1800">
                <a:sym typeface="+mn-ea"/>
              </a:rPr>
              <a:t>, 一种透明荧光防伪印油的研制, 包装工程, 38(15), 207-212, 2017. (中文核心).</a:t>
            </a:r>
            <a:endParaRPr sz="1800">
              <a:sym typeface="+mn-ea"/>
            </a:endParaRPr>
          </a:p>
          <a:p>
            <a:pPr algn="just">
              <a:lnSpc>
                <a:spcPct val="100000"/>
              </a:lnSpc>
              <a:spcBef>
                <a:spcPts val="600"/>
              </a:spcBef>
              <a:spcAft>
                <a:spcPts val="600"/>
              </a:spcAft>
              <a:buFont typeface="+mj-lt"/>
              <a:buAutoNum type="arabicPeriod" startAt="5"/>
            </a:pPr>
            <a:r>
              <a:rPr sz="1800">
                <a:sym typeface="+mn-ea"/>
              </a:rPr>
              <a:t>李永梅</a:t>
            </a:r>
            <a:r>
              <a:rPr lang="en-US" sz="1800">
                <a:sym typeface="+mn-ea"/>
              </a:rPr>
              <a:t>, </a:t>
            </a:r>
            <a:r>
              <a:rPr lang="zh-CN" altLang="en-US" sz="1800" b="1" u="sng">
                <a:sym typeface="+mn-ea"/>
              </a:rPr>
              <a:t>*向华</a:t>
            </a:r>
            <a:r>
              <a:rPr lang="zh-CN" altLang="en-US" sz="1800">
                <a:sym typeface="+mn-ea"/>
              </a:rPr>
              <a:t>等, </a:t>
            </a:r>
            <a:r>
              <a:rPr sz="1800">
                <a:sym typeface="+mn-ea"/>
              </a:rPr>
              <a:t>市售紫外荧光粉的初步研究</a:t>
            </a:r>
            <a:r>
              <a:rPr lang="en-US" sz="1800">
                <a:sym typeface="+mn-ea"/>
              </a:rPr>
              <a:t>, </a:t>
            </a:r>
            <a:r>
              <a:rPr sz="1800">
                <a:sym typeface="+mn-ea"/>
              </a:rPr>
              <a:t>中国防伪报道</a:t>
            </a:r>
            <a:r>
              <a:rPr lang="en-US" sz="1800">
                <a:sym typeface="+mn-ea"/>
              </a:rPr>
              <a:t>, </a:t>
            </a:r>
            <a:r>
              <a:rPr sz="1800">
                <a:sym typeface="+mn-ea"/>
              </a:rPr>
              <a:t>4</a:t>
            </a:r>
            <a:r>
              <a:rPr lang="en-US" sz="1800">
                <a:sym typeface="+mn-ea"/>
              </a:rPr>
              <a:t>, </a:t>
            </a:r>
            <a:r>
              <a:rPr sz="1800">
                <a:sym typeface="+mn-ea"/>
              </a:rPr>
              <a:t>98-101</a:t>
            </a:r>
            <a:r>
              <a:rPr lang="en-US" sz="1800">
                <a:sym typeface="+mn-ea"/>
              </a:rPr>
              <a:t>, 2017</a:t>
            </a:r>
            <a:r>
              <a:rPr sz="1800">
                <a:sym typeface="+mn-ea"/>
              </a:rPr>
              <a:t>.</a:t>
            </a:r>
            <a:endParaRPr sz="1800">
              <a:sym typeface="+mn-ea"/>
            </a:endParaRPr>
          </a:p>
          <a:p>
            <a:pPr algn="just">
              <a:lnSpc>
                <a:spcPct val="100000"/>
              </a:lnSpc>
              <a:spcBef>
                <a:spcPts val="600"/>
              </a:spcBef>
              <a:spcAft>
                <a:spcPts val="600"/>
              </a:spcAft>
              <a:buFont typeface="+mj-lt"/>
              <a:buNone/>
            </a:pPr>
            <a:r>
              <a:rPr lang="zh-CN" altLang="en-US" sz="2400" b="1">
                <a:solidFill>
                  <a:srgbClr val="0000FF"/>
                </a:solidFill>
                <a:latin typeface="黑体" panose="02010609060101010101" pitchFamily="2" charset="-122"/>
                <a:ea typeface="黑体" panose="02010609060101010101" pitchFamily="2" charset="-122"/>
                <a:sym typeface="+mn-ea"/>
              </a:rPr>
              <a:t>专利</a:t>
            </a:r>
            <a:endParaRPr lang="zh-CN" altLang="en-US" sz="2400" b="1">
              <a:solidFill>
                <a:srgbClr val="0000FF"/>
              </a:solidFill>
              <a:latin typeface="黑体" panose="02010609060101010101" pitchFamily="2" charset="-122"/>
              <a:ea typeface="黑体" panose="02010609060101010101" pitchFamily="2" charset="-122"/>
              <a:sym typeface="+mn-ea"/>
            </a:endParaRPr>
          </a:p>
          <a:p>
            <a:pPr algn="just">
              <a:lnSpc>
                <a:spcPct val="100000"/>
              </a:lnSpc>
              <a:spcBef>
                <a:spcPts val="600"/>
              </a:spcBef>
              <a:spcAft>
                <a:spcPts val="600"/>
              </a:spcAft>
              <a:buFont typeface="+mj-lt"/>
              <a:buAutoNum type="arabicPeriod"/>
            </a:pPr>
            <a:r>
              <a:rPr lang="zh-CN" altLang="en-US" sz="1800" b="1" u="sng">
                <a:sym typeface="+mn-ea"/>
              </a:rPr>
              <a:t>*向华</a:t>
            </a:r>
            <a:r>
              <a:rPr lang="zh-CN" altLang="en-US" sz="1800">
                <a:sym typeface="+mn-ea"/>
              </a:rPr>
              <a:t>等, 一种印油及其制备方法</a:t>
            </a:r>
            <a:r>
              <a:rPr lang="en-US" altLang="zh-CN" sz="1800">
                <a:sym typeface="+mn-ea"/>
              </a:rPr>
              <a:t>, </a:t>
            </a:r>
            <a:r>
              <a:rPr lang="zh-CN" altLang="en-US" sz="1800">
                <a:sym typeface="+mn-ea"/>
              </a:rPr>
              <a:t>201710725693.4</a:t>
            </a:r>
            <a:endParaRPr lang="zh-CN" altLang="en-US" sz="1800">
              <a:sym typeface="+mn-ea"/>
            </a:endParaRPr>
          </a:p>
          <a:p>
            <a:pPr algn="just">
              <a:lnSpc>
                <a:spcPct val="100000"/>
              </a:lnSpc>
              <a:spcBef>
                <a:spcPts val="600"/>
              </a:spcBef>
              <a:spcAft>
                <a:spcPts val="600"/>
              </a:spcAft>
              <a:buFont typeface="+mj-lt"/>
              <a:buAutoNum type="arabicPeriod"/>
            </a:pPr>
            <a:r>
              <a:rPr lang="zh-CN" altLang="en-US" sz="1800" b="1" u="sng">
                <a:sym typeface="+mn-ea"/>
              </a:rPr>
              <a:t>*向华</a:t>
            </a:r>
            <a:r>
              <a:rPr lang="zh-CN" altLang="en-US" sz="1800">
                <a:sym typeface="+mn-ea"/>
              </a:rPr>
              <a:t>等,一种荧光防伪油墨组合物</a:t>
            </a:r>
            <a:r>
              <a:rPr lang="en-US" altLang="zh-CN" sz="1800">
                <a:sym typeface="+mn-ea"/>
              </a:rPr>
              <a:t>, </a:t>
            </a:r>
            <a:r>
              <a:rPr lang="zh-CN" altLang="en-US" sz="1800">
                <a:sym typeface="+mn-ea"/>
              </a:rPr>
              <a:t>201710718143.X</a:t>
            </a:r>
            <a:endParaRPr lang="zh-CN" altLang="en-US" sz="1800">
              <a:sym typeface="+mn-ea"/>
            </a:endParaRPr>
          </a:p>
          <a:p>
            <a:pPr algn="just">
              <a:lnSpc>
                <a:spcPct val="100000"/>
              </a:lnSpc>
              <a:spcBef>
                <a:spcPts val="600"/>
              </a:spcBef>
              <a:spcAft>
                <a:spcPts val="600"/>
              </a:spcAft>
              <a:buFont typeface="+mj-lt"/>
              <a:buAutoNum type="arabicPeriod"/>
            </a:pPr>
            <a:r>
              <a:rPr lang="zh-CN" altLang="en-US" sz="1800" b="1" u="sng">
                <a:sym typeface="+mn-ea"/>
              </a:rPr>
              <a:t>*向华</a:t>
            </a:r>
            <a:r>
              <a:rPr lang="zh-CN" altLang="en-US" sz="1800">
                <a:sym typeface="+mn-ea"/>
              </a:rPr>
              <a:t>等, 一种透明快干荧光防伪印油及制备方法</a:t>
            </a:r>
            <a:r>
              <a:rPr lang="en-US" altLang="zh-CN" sz="1800">
                <a:sym typeface="+mn-ea"/>
              </a:rPr>
              <a:t>, </a:t>
            </a:r>
            <a:r>
              <a:rPr lang="zh-CN" altLang="en-US" sz="1800">
                <a:sym typeface="+mn-ea"/>
              </a:rPr>
              <a:t>201710718084.6</a:t>
            </a:r>
            <a:endParaRPr lang="zh-CN" altLang="en-US" sz="1800">
              <a:sym typeface="+mn-ea"/>
            </a:endParaRPr>
          </a:p>
        </p:txBody>
      </p:sp>
      <p:sp>
        <p:nvSpPr>
          <p:cNvPr id="12294" name="Rectangle 6"/>
          <p:cNvSpPr/>
          <p:nvPr/>
        </p:nvSpPr>
        <p:spPr>
          <a:xfrm>
            <a:off x="0" y="765175"/>
            <a:ext cx="9144000" cy="500063"/>
          </a:xfrm>
          <a:prstGeom prst="rect">
            <a:avLst/>
          </a:prstGeom>
          <a:solidFill>
            <a:schemeClr val="hlink"/>
          </a:solidFill>
          <a:ln w="9525">
            <a:noFill/>
          </a:ln>
        </p:spPr>
        <p:txBody>
          <a:bodyPr wrap="none" anchor="ctr"/>
          <a:p>
            <a:endParaRPr dirty="0">
              <a:latin typeface="Arial" panose="020B0604020202020204" pitchFamily="34" charset="0"/>
            </a:endParaRPr>
          </a:p>
        </p:txBody>
      </p:sp>
      <p:sp>
        <p:nvSpPr>
          <p:cNvPr id="12295" name="Rectangle 4"/>
          <p:cNvSpPr/>
          <p:nvPr/>
        </p:nvSpPr>
        <p:spPr>
          <a:xfrm>
            <a:off x="1116013" y="836296"/>
            <a:ext cx="6551612" cy="245110"/>
          </a:xfrm>
          <a:prstGeom prst="rect">
            <a:avLst/>
          </a:prstGeom>
          <a:noFill/>
          <a:ln w="9525">
            <a:noFill/>
          </a:ln>
        </p:spPr>
        <p:txBody>
          <a:bodyPr anchor="ctr">
            <a:spAutoFit/>
          </a:bodyPr>
          <a:p>
            <a:pPr algn="ctr"/>
            <a:r>
              <a:rPr lang="en-US" altLang="zh-CN" sz="1000" dirty="0">
                <a:latin typeface="Arial" panose="020B0604020202020204" pitchFamily="34" charset="0"/>
              </a:rPr>
              <a:t> </a:t>
            </a:r>
            <a:endParaRPr lang="en-US" altLang="zh-CN" sz="1000" dirty="0">
              <a:latin typeface="Arial" panose="020B0604020202020204" pitchFamily="34" charset="0"/>
            </a:endParaRPr>
          </a:p>
        </p:txBody>
      </p:sp>
      <p:sp>
        <p:nvSpPr>
          <p:cNvPr id="12299" name="矩形 12298"/>
          <p:cNvSpPr/>
          <p:nvPr/>
        </p:nvSpPr>
        <p:spPr>
          <a:xfrm>
            <a:off x="0" y="765175"/>
            <a:ext cx="6664325" cy="497205"/>
          </a:xfrm>
          <a:prstGeom prst="rect">
            <a:avLst/>
          </a:prstGeom>
          <a:noFill/>
          <a:ln w="9525">
            <a:noFill/>
          </a:ln>
          <a:effectLst>
            <a:prstShdw prst="shdw17" dist="17961" dir="2699999">
              <a:schemeClr val="accent1">
                <a:gamma/>
                <a:shade val="60000"/>
                <a:invGamma/>
              </a:schemeClr>
            </a:prstShdw>
          </a:effectLst>
        </p:spPr>
        <p:txBody>
          <a:bodyPr wrap="square">
            <a:spAutoFit/>
          </a:bodyPr>
          <a:p>
            <a:pPr>
              <a:lnSpc>
                <a:spcPct val="110000"/>
              </a:lnSpc>
            </a:pPr>
            <a:r>
              <a:rPr lang="zh-CN" altLang="en-US" sz="2400" b="1" dirty="0">
                <a:solidFill>
                  <a:schemeClr val="bg1"/>
                </a:solidFill>
                <a:latin typeface="黑体" panose="02010609060101010101" pitchFamily="2" charset="-122"/>
                <a:ea typeface="黑体" panose="02010609060101010101" pitchFamily="2" charset="-122"/>
                <a:sym typeface="+mn-ea"/>
              </a:rPr>
              <a:t>在实践单位从事工作情况</a:t>
            </a:r>
            <a:r>
              <a:rPr lang="en-US" altLang="zh-CN" sz="2400" b="1" dirty="0">
                <a:solidFill>
                  <a:schemeClr val="bg1"/>
                </a:solidFill>
                <a:latin typeface="黑体" panose="02010609060101010101" pitchFamily="2" charset="-122"/>
                <a:ea typeface="黑体" panose="02010609060101010101" pitchFamily="2" charset="-122"/>
                <a:sym typeface="+mn-ea"/>
              </a:rPr>
              <a:t>---</a:t>
            </a:r>
            <a:r>
              <a:rPr lang="zh-CN" altLang="en-US" sz="2400" b="1" dirty="0">
                <a:solidFill>
                  <a:schemeClr val="bg1"/>
                </a:solidFill>
                <a:latin typeface="黑体" panose="02010609060101010101" pitchFamily="2" charset="-122"/>
                <a:ea typeface="黑体" panose="02010609060101010101" pitchFamily="2" charset="-122"/>
                <a:sym typeface="+mn-ea"/>
              </a:rPr>
              <a:t>计划</a:t>
            </a:r>
            <a:r>
              <a:rPr lang="en-US" altLang="zh-CN" sz="2400" b="1" dirty="0">
                <a:solidFill>
                  <a:schemeClr val="bg1"/>
                </a:solidFill>
                <a:latin typeface="黑体" panose="02010609060101010101" pitchFamily="2" charset="-122"/>
                <a:ea typeface="黑体" panose="02010609060101010101" pitchFamily="2" charset="-122"/>
                <a:sym typeface="+mn-ea"/>
              </a:rPr>
              <a:t>4 </a:t>
            </a:r>
            <a:r>
              <a:rPr lang="zh-CN" altLang="en-US" sz="2400" b="1" dirty="0">
                <a:solidFill>
                  <a:schemeClr val="bg1"/>
                </a:solidFill>
                <a:latin typeface="黑体" panose="02010609060101010101" pitchFamily="2" charset="-122"/>
                <a:ea typeface="黑体" panose="02010609060101010101" pitchFamily="2" charset="-122"/>
                <a:sym typeface="+mn-ea"/>
              </a:rPr>
              <a:t>完成情况 </a:t>
            </a:r>
            <a:endParaRPr lang="zh-CN" altLang="en-US" sz="2400" b="1" dirty="0">
              <a:solidFill>
                <a:schemeClr val="bg1"/>
              </a:solidFill>
              <a:latin typeface="黑体" panose="02010609060101010101" pitchFamily="2" charset="-122"/>
              <a:ea typeface="黑体" panose="02010609060101010101" pitchFamily="2" charset="-122"/>
              <a:sym typeface="+mn-ea"/>
            </a:endParaRPr>
          </a:p>
        </p:txBody>
      </p:sp>
      <p:pic>
        <p:nvPicPr>
          <p:cNvPr id="12300" name="图片 12299"/>
          <p:cNvPicPr>
            <a:picLocks noChangeAspect="1"/>
          </p:cNvPicPr>
          <p:nvPr/>
        </p:nvPicPr>
        <p:blipFill>
          <a:blip r:embed="rId1"/>
          <a:stretch>
            <a:fillRect/>
          </a:stretch>
        </p:blipFill>
        <p:spPr>
          <a:xfrm>
            <a:off x="6172200" y="228600"/>
            <a:ext cx="2663825" cy="298450"/>
          </a:xfrm>
          <a:prstGeom prst="rect">
            <a:avLst/>
          </a:prstGeom>
          <a:noFill/>
          <a:ln w="9525">
            <a:noFill/>
          </a:ln>
        </p:spPr>
      </p:pic>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内容占位符 8"/>
          <p:cNvSpPr>
            <a:spLocks noGrp="1"/>
          </p:cNvSpPr>
          <p:nvPr>
            <p:ph idx="1"/>
          </p:nvPr>
        </p:nvSpPr>
        <p:spPr>
          <a:xfrm>
            <a:off x="457200" y="1265555"/>
            <a:ext cx="8229600" cy="5447665"/>
          </a:xfrm>
        </p:spPr>
        <p:txBody>
          <a:bodyPr/>
          <a:p>
            <a:pPr marL="0" indent="0" algn="just">
              <a:lnSpc>
                <a:spcPct val="100000"/>
              </a:lnSpc>
              <a:spcBef>
                <a:spcPts val="600"/>
              </a:spcBef>
              <a:spcAft>
                <a:spcPts val="600"/>
              </a:spcAft>
              <a:buFont typeface="+mj-lt"/>
              <a:buNone/>
            </a:pPr>
            <a:r>
              <a:rPr lang="zh-CN" altLang="en-US" sz="2400" b="1">
                <a:latin typeface="黑体" panose="02010609060101010101" pitchFamily="2" charset="-122"/>
                <a:ea typeface="黑体" panose="02010609060101010101" pitchFamily="2" charset="-122"/>
                <a:sym typeface="+mn-ea"/>
              </a:rPr>
              <a:t>计划</a:t>
            </a:r>
            <a:r>
              <a:rPr lang="en-US" altLang="zh-CN" sz="2400" b="1">
                <a:latin typeface="黑体" panose="02010609060101010101" pitchFamily="2" charset="-122"/>
                <a:ea typeface="黑体" panose="02010609060101010101" pitchFamily="2" charset="-122"/>
                <a:sym typeface="+mn-ea"/>
              </a:rPr>
              <a:t>5</a:t>
            </a:r>
            <a:r>
              <a:rPr lang="zh-CN" altLang="en-US" sz="2400" b="1">
                <a:latin typeface="黑体" panose="02010609060101010101" pitchFamily="2" charset="-122"/>
                <a:ea typeface="黑体" panose="02010609060101010101" pitchFamily="2" charset="-122"/>
                <a:sym typeface="+mn-ea"/>
              </a:rPr>
              <a:t>：</a:t>
            </a:r>
            <a:endParaRPr lang="zh-CN" altLang="en-US" sz="2400" b="1">
              <a:latin typeface="黑体" panose="02010609060101010101" pitchFamily="2" charset="-122"/>
              <a:ea typeface="黑体" panose="02010609060101010101" pitchFamily="2" charset="-122"/>
              <a:sym typeface="+mn-ea"/>
            </a:endParaRPr>
          </a:p>
          <a:p>
            <a:pPr marL="0" indent="0" algn="just">
              <a:lnSpc>
                <a:spcPct val="100000"/>
              </a:lnSpc>
              <a:spcBef>
                <a:spcPts val="600"/>
              </a:spcBef>
              <a:spcAft>
                <a:spcPts val="600"/>
              </a:spcAft>
              <a:buFont typeface="+mj-lt"/>
              <a:buNone/>
            </a:pPr>
            <a:r>
              <a:rPr lang="zh-CN" altLang="en-US" sz="2400">
                <a:sym typeface="+mn-ea"/>
              </a:rPr>
              <a:t>       </a:t>
            </a:r>
            <a:r>
              <a:rPr lang="zh-CN" altLang="en-US" sz="2200">
                <a:sym typeface="+mn-ea"/>
              </a:rPr>
              <a:t>配合公司财务准备惠州市高新技术企业申报资料。</a:t>
            </a:r>
            <a:endParaRPr lang="zh-CN" altLang="en-US" sz="2200">
              <a:sym typeface="+mn-ea"/>
            </a:endParaRPr>
          </a:p>
          <a:p>
            <a:pPr marL="0" indent="0" algn="just">
              <a:lnSpc>
                <a:spcPct val="100000"/>
              </a:lnSpc>
              <a:spcBef>
                <a:spcPts val="600"/>
              </a:spcBef>
              <a:spcAft>
                <a:spcPts val="600"/>
              </a:spcAft>
              <a:buFont typeface="+mj-lt"/>
              <a:buNone/>
            </a:pPr>
            <a:r>
              <a:rPr lang="zh-CN" altLang="en-US" sz="2400" b="1">
                <a:latin typeface="黑体" panose="02010609060101010101" pitchFamily="2" charset="-122"/>
                <a:ea typeface="黑体" panose="02010609060101010101" pitchFamily="2" charset="-122"/>
                <a:sym typeface="+mn-ea"/>
              </a:rPr>
              <a:t>完成情况：</a:t>
            </a:r>
            <a:endParaRPr lang="zh-CN" altLang="en-US" sz="2400">
              <a:sym typeface="+mn-ea"/>
            </a:endParaRPr>
          </a:p>
          <a:p>
            <a:pPr marL="0" indent="0" algn="just">
              <a:lnSpc>
                <a:spcPct val="100000"/>
              </a:lnSpc>
              <a:spcBef>
                <a:spcPts val="600"/>
              </a:spcBef>
              <a:spcAft>
                <a:spcPts val="600"/>
              </a:spcAft>
              <a:buFont typeface="+mj-lt"/>
              <a:buNone/>
            </a:pPr>
            <a:r>
              <a:rPr lang="zh-CN" altLang="en-US" sz="2400"/>
              <a:t>       </a:t>
            </a:r>
            <a:r>
              <a:rPr lang="zh-CN" altLang="en-US" sz="2200">
                <a:solidFill>
                  <a:srgbClr val="FF3399"/>
                </a:solidFill>
                <a:latin typeface="黑体" panose="02010609060101010101" pitchFamily="2" charset="-122"/>
                <a:ea typeface="黑体" panose="02010609060101010101" pitchFamily="2" charset="-122"/>
              </a:rPr>
              <a:t>顺利完成计划</a:t>
            </a:r>
            <a:r>
              <a:rPr lang="en-US" altLang="zh-CN" sz="2200">
                <a:solidFill>
                  <a:srgbClr val="FF3399"/>
                </a:solidFill>
                <a:latin typeface="黑体" panose="02010609060101010101" pitchFamily="2" charset="-122"/>
                <a:ea typeface="黑体" panose="02010609060101010101" pitchFamily="2" charset="-122"/>
              </a:rPr>
              <a:t>5</a:t>
            </a:r>
            <a:r>
              <a:rPr lang="zh-CN" altLang="en-US" sz="2200">
                <a:solidFill>
                  <a:srgbClr val="FF3399"/>
                </a:solidFill>
                <a:latin typeface="黑体" panose="02010609060101010101" pitchFamily="2" charset="-122"/>
                <a:ea typeface="黑体" panose="02010609060101010101" pitchFamily="2" charset="-122"/>
              </a:rPr>
              <a:t>。</a:t>
            </a:r>
            <a:endParaRPr lang="zh-CN" altLang="en-US" sz="2200">
              <a:solidFill>
                <a:srgbClr val="FF3399"/>
              </a:solidFill>
              <a:latin typeface="黑体" panose="02010609060101010101" pitchFamily="2" charset="-122"/>
              <a:ea typeface="黑体" panose="02010609060101010101" pitchFamily="2" charset="-122"/>
              <a:sym typeface="+mn-ea"/>
            </a:endParaRPr>
          </a:p>
          <a:p>
            <a:pPr marL="0" indent="0" algn="just">
              <a:lnSpc>
                <a:spcPct val="100000"/>
              </a:lnSpc>
              <a:spcBef>
                <a:spcPts val="600"/>
              </a:spcBef>
              <a:spcAft>
                <a:spcPts val="600"/>
              </a:spcAft>
              <a:buFont typeface="+mj-lt"/>
              <a:buNone/>
            </a:pPr>
            <a:endParaRPr lang="zh-CN" altLang="en-US" sz="2200">
              <a:sym typeface="+mn-ea"/>
            </a:endParaRPr>
          </a:p>
        </p:txBody>
      </p:sp>
      <p:sp>
        <p:nvSpPr>
          <p:cNvPr id="12294" name="Rectangle 6"/>
          <p:cNvSpPr/>
          <p:nvPr/>
        </p:nvSpPr>
        <p:spPr>
          <a:xfrm>
            <a:off x="0" y="765175"/>
            <a:ext cx="9144000" cy="500063"/>
          </a:xfrm>
          <a:prstGeom prst="rect">
            <a:avLst/>
          </a:prstGeom>
          <a:solidFill>
            <a:schemeClr val="hlink"/>
          </a:solidFill>
          <a:ln w="9525">
            <a:noFill/>
          </a:ln>
        </p:spPr>
        <p:txBody>
          <a:bodyPr wrap="none" anchor="ctr"/>
          <a:p>
            <a:endParaRPr dirty="0">
              <a:latin typeface="Arial" panose="020B0604020202020204" pitchFamily="34" charset="0"/>
            </a:endParaRPr>
          </a:p>
        </p:txBody>
      </p:sp>
      <p:sp>
        <p:nvSpPr>
          <p:cNvPr id="12295" name="Rectangle 4"/>
          <p:cNvSpPr/>
          <p:nvPr/>
        </p:nvSpPr>
        <p:spPr>
          <a:xfrm>
            <a:off x="1116013" y="836296"/>
            <a:ext cx="6551612" cy="245110"/>
          </a:xfrm>
          <a:prstGeom prst="rect">
            <a:avLst/>
          </a:prstGeom>
          <a:noFill/>
          <a:ln w="9525">
            <a:noFill/>
          </a:ln>
        </p:spPr>
        <p:txBody>
          <a:bodyPr anchor="ctr">
            <a:spAutoFit/>
          </a:bodyPr>
          <a:p>
            <a:pPr algn="ctr"/>
            <a:r>
              <a:rPr lang="en-US" altLang="zh-CN" sz="1000" dirty="0">
                <a:latin typeface="Arial" panose="020B0604020202020204" pitchFamily="34" charset="0"/>
              </a:rPr>
              <a:t> </a:t>
            </a:r>
            <a:endParaRPr lang="en-US" altLang="zh-CN" sz="1000" dirty="0">
              <a:latin typeface="Arial" panose="020B0604020202020204" pitchFamily="34" charset="0"/>
            </a:endParaRPr>
          </a:p>
        </p:txBody>
      </p:sp>
      <p:sp>
        <p:nvSpPr>
          <p:cNvPr id="12299" name="矩形 12298"/>
          <p:cNvSpPr/>
          <p:nvPr/>
        </p:nvSpPr>
        <p:spPr>
          <a:xfrm>
            <a:off x="0" y="765175"/>
            <a:ext cx="6664325" cy="497205"/>
          </a:xfrm>
          <a:prstGeom prst="rect">
            <a:avLst/>
          </a:prstGeom>
          <a:noFill/>
          <a:ln w="9525">
            <a:noFill/>
          </a:ln>
          <a:effectLst>
            <a:prstShdw prst="shdw17" dist="17961" dir="2699999">
              <a:schemeClr val="accent1">
                <a:gamma/>
                <a:shade val="60000"/>
                <a:invGamma/>
              </a:schemeClr>
            </a:prstShdw>
          </a:effectLst>
        </p:spPr>
        <p:txBody>
          <a:bodyPr wrap="square">
            <a:spAutoFit/>
          </a:bodyPr>
          <a:p>
            <a:pPr>
              <a:lnSpc>
                <a:spcPct val="110000"/>
              </a:lnSpc>
            </a:pPr>
            <a:r>
              <a:rPr lang="zh-CN" altLang="en-US" sz="2400" b="1" dirty="0">
                <a:solidFill>
                  <a:schemeClr val="bg1"/>
                </a:solidFill>
                <a:latin typeface="黑体" panose="02010609060101010101" pitchFamily="2" charset="-122"/>
                <a:ea typeface="黑体" panose="02010609060101010101" pitchFamily="2" charset="-122"/>
                <a:sym typeface="+mn-ea"/>
              </a:rPr>
              <a:t>在实践单位从事工作情况</a:t>
            </a:r>
            <a:r>
              <a:rPr lang="en-US" altLang="zh-CN" sz="2400" b="1" dirty="0">
                <a:solidFill>
                  <a:schemeClr val="bg1"/>
                </a:solidFill>
                <a:latin typeface="黑体" panose="02010609060101010101" pitchFamily="2" charset="-122"/>
                <a:ea typeface="黑体" panose="02010609060101010101" pitchFamily="2" charset="-122"/>
                <a:sym typeface="+mn-ea"/>
              </a:rPr>
              <a:t>---</a:t>
            </a:r>
            <a:r>
              <a:rPr lang="zh-CN" altLang="en-US" sz="2400" b="1" dirty="0">
                <a:solidFill>
                  <a:schemeClr val="bg1"/>
                </a:solidFill>
                <a:latin typeface="黑体" panose="02010609060101010101" pitchFamily="2" charset="-122"/>
                <a:ea typeface="黑体" panose="02010609060101010101" pitchFamily="2" charset="-122"/>
                <a:sym typeface="+mn-ea"/>
              </a:rPr>
              <a:t>计划</a:t>
            </a:r>
            <a:r>
              <a:rPr lang="en-US" altLang="zh-CN" sz="2400" b="1" dirty="0">
                <a:solidFill>
                  <a:schemeClr val="bg1"/>
                </a:solidFill>
                <a:latin typeface="黑体" panose="02010609060101010101" pitchFamily="2" charset="-122"/>
                <a:ea typeface="黑体" panose="02010609060101010101" pitchFamily="2" charset="-122"/>
                <a:sym typeface="+mn-ea"/>
              </a:rPr>
              <a:t>5 </a:t>
            </a:r>
            <a:r>
              <a:rPr lang="zh-CN" altLang="en-US" sz="2400" b="1" dirty="0">
                <a:solidFill>
                  <a:schemeClr val="bg1"/>
                </a:solidFill>
                <a:latin typeface="黑体" panose="02010609060101010101" pitchFamily="2" charset="-122"/>
                <a:ea typeface="黑体" panose="02010609060101010101" pitchFamily="2" charset="-122"/>
                <a:sym typeface="+mn-ea"/>
              </a:rPr>
              <a:t>完成情况 </a:t>
            </a:r>
            <a:endParaRPr lang="zh-CN" altLang="en-US" sz="2400" b="1" dirty="0">
              <a:solidFill>
                <a:schemeClr val="bg1"/>
              </a:solidFill>
              <a:latin typeface="黑体" panose="02010609060101010101" pitchFamily="2" charset="-122"/>
              <a:ea typeface="黑体" panose="02010609060101010101" pitchFamily="2" charset="-122"/>
              <a:sym typeface="+mn-ea"/>
            </a:endParaRPr>
          </a:p>
        </p:txBody>
      </p:sp>
      <p:pic>
        <p:nvPicPr>
          <p:cNvPr id="12300" name="图片 12299"/>
          <p:cNvPicPr>
            <a:picLocks noChangeAspect="1"/>
          </p:cNvPicPr>
          <p:nvPr/>
        </p:nvPicPr>
        <p:blipFill>
          <a:blip r:embed="rId1"/>
          <a:stretch>
            <a:fillRect/>
          </a:stretch>
        </p:blipFill>
        <p:spPr>
          <a:xfrm>
            <a:off x="6172200" y="228600"/>
            <a:ext cx="2663825" cy="298450"/>
          </a:xfrm>
          <a:prstGeom prst="rect">
            <a:avLst/>
          </a:prstGeom>
          <a:noFill/>
          <a:ln w="9525">
            <a:noFill/>
          </a:ln>
        </p:spPr>
      </p:pic>
      <p:pic>
        <p:nvPicPr>
          <p:cNvPr id="2" name="图片 1" descr="随和立项2"/>
          <p:cNvPicPr>
            <a:picLocks noChangeAspect="1"/>
          </p:cNvPicPr>
          <p:nvPr/>
        </p:nvPicPr>
        <p:blipFill>
          <a:blip r:embed="rId2"/>
          <a:srcRect r="5488"/>
          <a:stretch>
            <a:fillRect/>
          </a:stretch>
        </p:blipFill>
        <p:spPr>
          <a:xfrm>
            <a:off x="4302760" y="3434080"/>
            <a:ext cx="3743325" cy="2970530"/>
          </a:xfrm>
          <a:prstGeom prst="rect">
            <a:avLst/>
          </a:prstGeom>
        </p:spPr>
      </p:pic>
    </p:spTree>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内容占位符 8"/>
          <p:cNvSpPr>
            <a:spLocks noGrp="1"/>
          </p:cNvSpPr>
          <p:nvPr>
            <p:ph idx="1"/>
          </p:nvPr>
        </p:nvSpPr>
        <p:spPr>
          <a:xfrm>
            <a:off x="457200" y="1265555"/>
            <a:ext cx="8229600" cy="5447665"/>
          </a:xfrm>
        </p:spPr>
        <p:txBody>
          <a:bodyPr/>
          <a:p>
            <a:pPr marL="0" indent="0" algn="just">
              <a:lnSpc>
                <a:spcPct val="100000"/>
              </a:lnSpc>
              <a:spcBef>
                <a:spcPts val="600"/>
              </a:spcBef>
              <a:spcAft>
                <a:spcPts val="600"/>
              </a:spcAft>
              <a:buFont typeface="+mj-lt"/>
              <a:buNone/>
            </a:pPr>
            <a:r>
              <a:rPr lang="zh-CN" altLang="en-US" sz="2400" b="1">
                <a:latin typeface="黑体" panose="02010609060101010101" pitchFamily="2" charset="-122"/>
                <a:ea typeface="黑体" panose="02010609060101010101" pitchFamily="2" charset="-122"/>
                <a:sym typeface="+mn-ea"/>
              </a:rPr>
              <a:t>计划</a:t>
            </a:r>
            <a:r>
              <a:rPr lang="en-US" altLang="zh-CN" sz="2400" b="1">
                <a:latin typeface="黑体" panose="02010609060101010101" pitchFamily="2" charset="-122"/>
                <a:ea typeface="黑体" panose="02010609060101010101" pitchFamily="2" charset="-122"/>
                <a:sym typeface="+mn-ea"/>
              </a:rPr>
              <a:t>6</a:t>
            </a:r>
            <a:r>
              <a:rPr lang="zh-CN" altLang="en-US" sz="2400" b="1">
                <a:latin typeface="黑体" panose="02010609060101010101" pitchFamily="2" charset="-122"/>
                <a:ea typeface="黑体" panose="02010609060101010101" pitchFamily="2" charset="-122"/>
                <a:sym typeface="+mn-ea"/>
              </a:rPr>
              <a:t>：</a:t>
            </a:r>
            <a:endParaRPr lang="zh-CN" altLang="en-US" sz="2400" b="1">
              <a:latin typeface="黑体" panose="02010609060101010101" pitchFamily="2" charset="-122"/>
              <a:ea typeface="黑体" panose="02010609060101010101" pitchFamily="2" charset="-122"/>
              <a:sym typeface="+mn-ea"/>
            </a:endParaRPr>
          </a:p>
          <a:p>
            <a:pPr marL="0" indent="0" algn="just">
              <a:lnSpc>
                <a:spcPct val="100000"/>
              </a:lnSpc>
              <a:spcBef>
                <a:spcPts val="600"/>
              </a:spcBef>
              <a:spcAft>
                <a:spcPts val="600"/>
              </a:spcAft>
              <a:buFont typeface="+mj-lt"/>
              <a:buNone/>
            </a:pPr>
            <a:r>
              <a:rPr lang="zh-CN" altLang="en-US" sz="2400">
                <a:sym typeface="+mn-ea"/>
              </a:rPr>
              <a:t>       </a:t>
            </a:r>
            <a:r>
              <a:rPr lang="zh-CN" altLang="en-US" sz="2200">
                <a:sym typeface="+mn-ea"/>
              </a:rPr>
              <a:t>2017年上半年惠州市科技部门推出的项目申报。</a:t>
            </a:r>
            <a:endParaRPr lang="zh-CN" altLang="en-US" sz="2200">
              <a:sym typeface="+mn-ea"/>
            </a:endParaRPr>
          </a:p>
          <a:p>
            <a:pPr marL="0" indent="0" algn="just">
              <a:lnSpc>
                <a:spcPct val="100000"/>
              </a:lnSpc>
              <a:spcBef>
                <a:spcPts val="600"/>
              </a:spcBef>
              <a:spcAft>
                <a:spcPts val="600"/>
              </a:spcAft>
              <a:buFont typeface="+mj-lt"/>
              <a:buNone/>
            </a:pPr>
            <a:r>
              <a:rPr lang="zh-CN" altLang="en-US" sz="2400" b="1">
                <a:latin typeface="黑体" panose="02010609060101010101" pitchFamily="2" charset="-122"/>
                <a:ea typeface="黑体" panose="02010609060101010101" pitchFamily="2" charset="-122"/>
                <a:sym typeface="+mn-ea"/>
              </a:rPr>
              <a:t>完成情况：</a:t>
            </a:r>
            <a:endParaRPr lang="zh-CN" altLang="en-US" sz="2400">
              <a:sym typeface="+mn-ea"/>
            </a:endParaRPr>
          </a:p>
          <a:p>
            <a:pPr marL="0" indent="0" algn="just">
              <a:lnSpc>
                <a:spcPct val="100000"/>
              </a:lnSpc>
              <a:spcBef>
                <a:spcPts val="600"/>
              </a:spcBef>
              <a:spcAft>
                <a:spcPts val="600"/>
              </a:spcAft>
              <a:buFont typeface="+mj-lt"/>
              <a:buNone/>
            </a:pPr>
            <a:r>
              <a:rPr lang="zh-CN" altLang="en-US" sz="2400"/>
              <a:t>       </a:t>
            </a:r>
            <a:r>
              <a:rPr lang="zh-CN" altLang="en-US" sz="2200">
                <a:solidFill>
                  <a:srgbClr val="FF3399"/>
                </a:solidFill>
                <a:latin typeface="黑体" panose="02010609060101010101" pitchFamily="2" charset="-122"/>
                <a:ea typeface="黑体" panose="02010609060101010101" pitchFamily="2" charset="-122"/>
              </a:rPr>
              <a:t>顺利完成计划</a:t>
            </a:r>
            <a:r>
              <a:rPr lang="en-US" altLang="zh-CN" sz="2200">
                <a:solidFill>
                  <a:srgbClr val="FF3399"/>
                </a:solidFill>
                <a:latin typeface="黑体" panose="02010609060101010101" pitchFamily="2" charset="-122"/>
                <a:ea typeface="黑体" panose="02010609060101010101" pitchFamily="2" charset="-122"/>
              </a:rPr>
              <a:t>6</a:t>
            </a:r>
            <a:r>
              <a:rPr lang="zh-CN" altLang="en-US" sz="2200">
                <a:solidFill>
                  <a:srgbClr val="FF3399"/>
                </a:solidFill>
                <a:latin typeface="黑体" panose="02010609060101010101" pitchFamily="2" charset="-122"/>
                <a:ea typeface="黑体" panose="02010609060101010101" pitchFamily="2" charset="-122"/>
              </a:rPr>
              <a:t>。</a:t>
            </a:r>
            <a:endParaRPr lang="zh-CN" altLang="en-US" sz="2200">
              <a:solidFill>
                <a:srgbClr val="FF3399"/>
              </a:solidFill>
              <a:latin typeface="黑体" panose="02010609060101010101" pitchFamily="2" charset="-122"/>
              <a:ea typeface="黑体" panose="02010609060101010101" pitchFamily="2" charset="-122"/>
            </a:endParaRPr>
          </a:p>
          <a:p>
            <a:pPr algn="just">
              <a:lnSpc>
                <a:spcPct val="100000"/>
              </a:lnSpc>
              <a:spcBef>
                <a:spcPts val="600"/>
              </a:spcBef>
              <a:spcAft>
                <a:spcPts val="600"/>
              </a:spcAft>
              <a:buFont typeface="Wingdings" panose="05000000000000000000" charset="0"/>
              <a:buChar char=""/>
            </a:pPr>
            <a:r>
              <a:rPr lang="zh-CN" altLang="en-US" sz="1800" dirty="0">
                <a:solidFill>
                  <a:srgbClr val="000000"/>
                </a:solidFill>
                <a:latin typeface="宋体" panose="02010600030101010101" pitchFamily="2" charset="-122"/>
                <a:ea typeface="宋体" panose="02010600030101010101" pitchFamily="2" charset="-122"/>
                <a:sym typeface="宋体" panose="02010600030101010101" pitchFamily="2" charset="-122"/>
              </a:rPr>
              <a:t>201</a:t>
            </a:r>
            <a:r>
              <a:rPr lang="en-US" altLang="x-none" sz="1800" dirty="0">
                <a:solidFill>
                  <a:srgbClr val="000000"/>
                </a:solidFill>
                <a:latin typeface="宋体" panose="02010600030101010101" pitchFamily="2" charset="-122"/>
                <a:ea typeface="宋体" panose="02010600030101010101" pitchFamily="2" charset="-122"/>
                <a:sym typeface="宋体" panose="02010600030101010101" pitchFamily="2" charset="-122"/>
              </a:rPr>
              <a:t>7</a:t>
            </a:r>
            <a:r>
              <a:rPr lang="zh-CN" altLang="en-US" sz="1800" dirty="0">
                <a:solidFill>
                  <a:srgbClr val="000000"/>
                </a:solidFill>
                <a:latin typeface="宋体" panose="02010600030101010101" pitchFamily="2" charset="-122"/>
                <a:ea typeface="宋体" panose="02010600030101010101" pitchFamily="2" charset="-122"/>
                <a:sym typeface="宋体" panose="02010600030101010101" pitchFamily="2" charset="-122"/>
              </a:rPr>
              <a:t>年惠州市仲恺高新区创新创业后备人才申报成功。</a:t>
            </a:r>
            <a:endParaRPr lang="zh-CN" altLang="en-US" sz="1800" dirty="0">
              <a:solidFill>
                <a:srgbClr val="000000"/>
              </a:solidFill>
              <a:latin typeface="宋体" panose="02010600030101010101" pitchFamily="2" charset="-122"/>
              <a:ea typeface="宋体" panose="02010600030101010101" pitchFamily="2" charset="-122"/>
              <a:sym typeface="宋体" panose="02010600030101010101" pitchFamily="2" charset="-122"/>
            </a:endParaRPr>
          </a:p>
          <a:p>
            <a:pPr algn="just">
              <a:lnSpc>
                <a:spcPct val="100000"/>
              </a:lnSpc>
              <a:spcBef>
                <a:spcPts val="600"/>
              </a:spcBef>
              <a:spcAft>
                <a:spcPts val="600"/>
              </a:spcAft>
              <a:buFont typeface="Wingdings" panose="05000000000000000000" charset="0"/>
              <a:buChar char=""/>
            </a:pPr>
            <a:r>
              <a:rPr lang="en-US" altLang="zh-CN" sz="1800">
                <a:solidFill>
                  <a:schemeClr val="tx1"/>
                </a:solidFill>
                <a:latin typeface="+mn-ea"/>
                <a:sym typeface="+mn-ea"/>
              </a:rPr>
              <a:t>2017</a:t>
            </a:r>
            <a:r>
              <a:rPr lang="zh-CN" altLang="en-US" sz="1800">
                <a:solidFill>
                  <a:schemeClr val="tx1"/>
                </a:solidFill>
                <a:latin typeface="+mn-ea"/>
                <a:sym typeface="+mn-ea"/>
              </a:rPr>
              <a:t>年首届中国高校科技成果交易会</a:t>
            </a:r>
            <a:r>
              <a:rPr lang="en-US" altLang="zh-CN" sz="1800">
                <a:solidFill>
                  <a:schemeClr val="tx1"/>
                </a:solidFill>
                <a:latin typeface="+mn-ea"/>
                <a:sym typeface="+mn-ea"/>
              </a:rPr>
              <a:t>(</a:t>
            </a:r>
            <a:r>
              <a:rPr lang="zh-CN" altLang="en-US" sz="1800">
                <a:solidFill>
                  <a:schemeClr val="tx1"/>
                </a:solidFill>
                <a:latin typeface="+mn-ea"/>
                <a:sym typeface="+mn-ea"/>
              </a:rPr>
              <a:t>惠州</a:t>
            </a:r>
            <a:r>
              <a:rPr lang="en-US" altLang="zh-CN" sz="1800">
                <a:solidFill>
                  <a:schemeClr val="tx1"/>
                </a:solidFill>
                <a:latin typeface="+mn-ea"/>
                <a:sym typeface="+mn-ea"/>
              </a:rPr>
              <a:t>)</a:t>
            </a:r>
            <a:r>
              <a:rPr lang="zh-CN" altLang="en-US" sz="1800">
                <a:solidFill>
                  <a:schemeClr val="tx1"/>
                </a:solidFill>
                <a:latin typeface="+mn-ea"/>
                <a:sym typeface="+mn-ea"/>
              </a:rPr>
              <a:t>，荣获优秀合作奖</a:t>
            </a:r>
            <a:endParaRPr lang="zh-CN" altLang="en-US" sz="1800">
              <a:solidFill>
                <a:schemeClr val="tx1"/>
              </a:solidFill>
              <a:latin typeface="+mn-ea"/>
              <a:sym typeface="+mn-ea"/>
            </a:endParaRPr>
          </a:p>
          <a:p>
            <a:pPr algn="just">
              <a:lnSpc>
                <a:spcPct val="100000"/>
              </a:lnSpc>
              <a:spcBef>
                <a:spcPts val="600"/>
              </a:spcBef>
              <a:spcAft>
                <a:spcPts val="600"/>
              </a:spcAft>
              <a:buFont typeface="+mj-lt"/>
              <a:buNone/>
            </a:pPr>
            <a:endParaRPr lang="zh-CN" altLang="en-US" sz="1800">
              <a:solidFill>
                <a:schemeClr val="tx1"/>
              </a:solidFill>
              <a:latin typeface="+mn-ea"/>
              <a:sym typeface="+mn-ea"/>
            </a:endParaRPr>
          </a:p>
        </p:txBody>
      </p:sp>
      <p:sp>
        <p:nvSpPr>
          <p:cNvPr id="12294" name="Rectangle 6"/>
          <p:cNvSpPr/>
          <p:nvPr/>
        </p:nvSpPr>
        <p:spPr>
          <a:xfrm>
            <a:off x="0" y="765175"/>
            <a:ext cx="9144000" cy="500063"/>
          </a:xfrm>
          <a:prstGeom prst="rect">
            <a:avLst/>
          </a:prstGeom>
          <a:solidFill>
            <a:schemeClr val="hlink"/>
          </a:solidFill>
          <a:ln w="9525">
            <a:noFill/>
          </a:ln>
        </p:spPr>
        <p:txBody>
          <a:bodyPr wrap="none" anchor="ctr"/>
          <a:p>
            <a:endParaRPr dirty="0">
              <a:latin typeface="Arial" panose="020B0604020202020204" pitchFamily="34" charset="0"/>
            </a:endParaRPr>
          </a:p>
        </p:txBody>
      </p:sp>
      <p:sp>
        <p:nvSpPr>
          <p:cNvPr id="12295" name="Rectangle 4"/>
          <p:cNvSpPr/>
          <p:nvPr/>
        </p:nvSpPr>
        <p:spPr>
          <a:xfrm>
            <a:off x="1116013" y="836296"/>
            <a:ext cx="6551612" cy="245110"/>
          </a:xfrm>
          <a:prstGeom prst="rect">
            <a:avLst/>
          </a:prstGeom>
          <a:noFill/>
          <a:ln w="9525">
            <a:noFill/>
          </a:ln>
        </p:spPr>
        <p:txBody>
          <a:bodyPr anchor="ctr">
            <a:spAutoFit/>
          </a:bodyPr>
          <a:p>
            <a:pPr algn="ctr"/>
            <a:r>
              <a:rPr lang="en-US" altLang="zh-CN" sz="1000" dirty="0">
                <a:latin typeface="Arial" panose="020B0604020202020204" pitchFamily="34" charset="0"/>
              </a:rPr>
              <a:t> </a:t>
            </a:r>
            <a:endParaRPr lang="en-US" altLang="zh-CN" sz="1000" dirty="0">
              <a:latin typeface="Arial" panose="020B0604020202020204" pitchFamily="34" charset="0"/>
            </a:endParaRPr>
          </a:p>
        </p:txBody>
      </p:sp>
      <p:sp>
        <p:nvSpPr>
          <p:cNvPr id="12299" name="矩形 12298"/>
          <p:cNvSpPr/>
          <p:nvPr/>
        </p:nvSpPr>
        <p:spPr>
          <a:xfrm>
            <a:off x="0" y="765175"/>
            <a:ext cx="6664325" cy="497205"/>
          </a:xfrm>
          <a:prstGeom prst="rect">
            <a:avLst/>
          </a:prstGeom>
          <a:noFill/>
          <a:ln w="9525">
            <a:noFill/>
          </a:ln>
          <a:effectLst>
            <a:prstShdw prst="shdw17" dist="17961" dir="2699999">
              <a:schemeClr val="accent1">
                <a:gamma/>
                <a:shade val="60000"/>
                <a:invGamma/>
              </a:schemeClr>
            </a:prstShdw>
          </a:effectLst>
        </p:spPr>
        <p:txBody>
          <a:bodyPr wrap="square">
            <a:spAutoFit/>
          </a:bodyPr>
          <a:p>
            <a:pPr>
              <a:lnSpc>
                <a:spcPct val="110000"/>
              </a:lnSpc>
            </a:pPr>
            <a:r>
              <a:rPr lang="zh-CN" altLang="en-US" sz="2400" b="1" dirty="0">
                <a:solidFill>
                  <a:schemeClr val="bg1"/>
                </a:solidFill>
                <a:latin typeface="黑体" panose="02010609060101010101" pitchFamily="2" charset="-122"/>
                <a:ea typeface="黑体" panose="02010609060101010101" pitchFamily="2" charset="-122"/>
                <a:sym typeface="+mn-ea"/>
              </a:rPr>
              <a:t>在实践单位从事工作情况</a:t>
            </a:r>
            <a:r>
              <a:rPr lang="en-US" altLang="zh-CN" sz="2400" b="1" dirty="0">
                <a:solidFill>
                  <a:schemeClr val="bg1"/>
                </a:solidFill>
                <a:latin typeface="黑体" panose="02010609060101010101" pitchFamily="2" charset="-122"/>
                <a:ea typeface="黑体" panose="02010609060101010101" pitchFamily="2" charset="-122"/>
                <a:sym typeface="+mn-ea"/>
              </a:rPr>
              <a:t>---</a:t>
            </a:r>
            <a:r>
              <a:rPr lang="zh-CN" altLang="en-US" sz="2400" b="1" dirty="0">
                <a:solidFill>
                  <a:schemeClr val="bg1"/>
                </a:solidFill>
                <a:latin typeface="黑体" panose="02010609060101010101" pitchFamily="2" charset="-122"/>
                <a:ea typeface="黑体" panose="02010609060101010101" pitchFamily="2" charset="-122"/>
                <a:sym typeface="+mn-ea"/>
              </a:rPr>
              <a:t>计划</a:t>
            </a:r>
            <a:r>
              <a:rPr lang="en-US" altLang="zh-CN" sz="2400" b="1" dirty="0">
                <a:solidFill>
                  <a:schemeClr val="bg1"/>
                </a:solidFill>
                <a:latin typeface="黑体" panose="02010609060101010101" pitchFamily="2" charset="-122"/>
                <a:ea typeface="黑体" panose="02010609060101010101" pitchFamily="2" charset="-122"/>
                <a:sym typeface="+mn-ea"/>
              </a:rPr>
              <a:t>6 </a:t>
            </a:r>
            <a:r>
              <a:rPr lang="zh-CN" altLang="en-US" sz="2400" b="1" dirty="0">
                <a:solidFill>
                  <a:schemeClr val="bg1"/>
                </a:solidFill>
                <a:latin typeface="黑体" panose="02010609060101010101" pitchFamily="2" charset="-122"/>
                <a:ea typeface="黑体" panose="02010609060101010101" pitchFamily="2" charset="-122"/>
                <a:sym typeface="+mn-ea"/>
              </a:rPr>
              <a:t>完成情况 </a:t>
            </a:r>
            <a:endParaRPr lang="zh-CN" altLang="en-US" sz="2400" b="1" dirty="0">
              <a:solidFill>
                <a:schemeClr val="bg1"/>
              </a:solidFill>
              <a:latin typeface="黑体" panose="02010609060101010101" pitchFamily="2" charset="-122"/>
              <a:ea typeface="黑体" panose="02010609060101010101" pitchFamily="2" charset="-122"/>
              <a:sym typeface="+mn-ea"/>
            </a:endParaRPr>
          </a:p>
        </p:txBody>
      </p:sp>
      <p:pic>
        <p:nvPicPr>
          <p:cNvPr id="12300" name="图片 12299"/>
          <p:cNvPicPr>
            <a:picLocks noChangeAspect="1"/>
          </p:cNvPicPr>
          <p:nvPr/>
        </p:nvPicPr>
        <p:blipFill>
          <a:blip r:embed="rId1"/>
          <a:stretch>
            <a:fillRect/>
          </a:stretch>
        </p:blipFill>
        <p:spPr>
          <a:xfrm>
            <a:off x="6172200" y="228600"/>
            <a:ext cx="2663825" cy="298450"/>
          </a:xfrm>
          <a:prstGeom prst="rect">
            <a:avLst/>
          </a:prstGeom>
          <a:noFill/>
          <a:ln w="9525">
            <a:noFill/>
          </a:ln>
        </p:spPr>
      </p:pic>
      <p:pic>
        <p:nvPicPr>
          <p:cNvPr id="2" name="图片 1" descr="E:\fund\已批准项目\主持\2017 惠州仲恺后备人才\颁奖\仲恺人才\后备人才.jpg后备人才"/>
          <p:cNvPicPr>
            <a:picLocks noChangeAspect="1"/>
          </p:cNvPicPr>
          <p:nvPr/>
        </p:nvPicPr>
        <p:blipFill>
          <a:blip r:embed="rId2"/>
          <a:srcRect t="16936" r="12790" b="28634"/>
          <a:stretch>
            <a:fillRect/>
          </a:stretch>
        </p:blipFill>
        <p:spPr>
          <a:xfrm>
            <a:off x="961390" y="4212590"/>
            <a:ext cx="2745740" cy="2290445"/>
          </a:xfrm>
          <a:prstGeom prst="rect">
            <a:avLst/>
          </a:prstGeom>
        </p:spPr>
      </p:pic>
      <p:pic>
        <p:nvPicPr>
          <p:cNvPr id="4" name="图片 3" descr="2017 科交会优秀合作奖"/>
          <p:cNvPicPr>
            <a:picLocks noChangeAspect="1"/>
          </p:cNvPicPr>
          <p:nvPr/>
        </p:nvPicPr>
        <p:blipFill>
          <a:blip r:embed="rId3"/>
          <a:stretch>
            <a:fillRect/>
          </a:stretch>
        </p:blipFill>
        <p:spPr>
          <a:xfrm>
            <a:off x="5017135" y="4225925"/>
            <a:ext cx="3254375" cy="2277110"/>
          </a:xfrm>
          <a:prstGeom prst="rect">
            <a:avLst/>
          </a:prstGeom>
        </p:spPr>
      </p:pic>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内容占位符 8"/>
          <p:cNvSpPr>
            <a:spLocks noGrp="1"/>
          </p:cNvSpPr>
          <p:nvPr>
            <p:ph idx="1"/>
          </p:nvPr>
        </p:nvSpPr>
        <p:spPr/>
        <p:txBody>
          <a:bodyPr/>
          <a:p>
            <a:pPr marL="457200" indent="-457200" algn="just">
              <a:lnSpc>
                <a:spcPct val="100000"/>
              </a:lnSpc>
              <a:spcBef>
                <a:spcPts val="600"/>
              </a:spcBef>
              <a:spcAft>
                <a:spcPts val="600"/>
              </a:spcAft>
              <a:buFont typeface="+mj-lt"/>
              <a:buAutoNum type="arabicPeriod"/>
            </a:pPr>
            <a:r>
              <a:rPr lang="zh-CN" altLang="en-US" sz="2200" b="1">
                <a:solidFill>
                  <a:srgbClr val="FF3399"/>
                </a:solidFill>
                <a:latin typeface="黑体" panose="02010609060101010101" pitchFamily="2" charset="-122"/>
                <a:ea typeface="黑体" panose="02010609060101010101" pitchFamily="2" charset="-122"/>
                <a:sym typeface="+mn-ea"/>
              </a:rPr>
              <a:t>创新活动以</a:t>
            </a:r>
            <a:r>
              <a:rPr lang="zh-CN" altLang="en-US" sz="2200" b="1">
                <a:solidFill>
                  <a:srgbClr val="FF3399"/>
                </a:solidFill>
                <a:latin typeface="黑体" panose="02010609060101010101" pitchFamily="2" charset="-122"/>
                <a:ea typeface="黑体" panose="02010609060101010101" pitchFamily="2" charset="-122"/>
              </a:rPr>
              <a:t>成本为主导</a:t>
            </a:r>
            <a:r>
              <a:rPr lang="zh-CN" altLang="en-US" sz="2200"/>
              <a:t>：在企业从事研发工作，与理论研究最大的不同在于：开发新产品需要考虑的首要问题是成本，从设计产品至配方优化、工艺调整，始终以成本为准绳，力求在达到相同目的下尽可能低成本。</a:t>
            </a:r>
            <a:endParaRPr lang="zh-CN" altLang="en-US" sz="2200"/>
          </a:p>
          <a:p>
            <a:pPr marL="457200" indent="-457200" algn="just">
              <a:lnSpc>
                <a:spcPct val="100000"/>
              </a:lnSpc>
              <a:spcBef>
                <a:spcPts val="600"/>
              </a:spcBef>
              <a:spcAft>
                <a:spcPts val="600"/>
              </a:spcAft>
              <a:buFont typeface="+mj-lt"/>
              <a:buAutoNum type="arabicPeriod"/>
            </a:pPr>
            <a:r>
              <a:rPr lang="zh-CN" altLang="en-US" sz="2200" b="1">
                <a:solidFill>
                  <a:srgbClr val="FF3399"/>
                </a:solidFill>
                <a:latin typeface="黑体" panose="02010609060101010101" pitchFamily="2" charset="-122"/>
                <a:ea typeface="黑体" panose="02010609060101010101" pitchFamily="2" charset="-122"/>
              </a:rPr>
              <a:t>产学研工作要走出去</a:t>
            </a:r>
            <a:r>
              <a:rPr lang="zh-CN" altLang="en-US" sz="2200"/>
              <a:t>：产学研平台的工作并非局限于校内和相关企业，要多方留意信息，多参与相关的培训、展会和会议，特别是政府部门组织的这类活动。比如我参加了广州市生产力发展中心的</a:t>
            </a:r>
            <a:r>
              <a:rPr lang="en-US" altLang="zh-CN" sz="2200"/>
              <a:t>“</a:t>
            </a:r>
            <a:r>
              <a:rPr lang="zh-CN" altLang="en-US" sz="2200"/>
              <a:t>产学研合作学习班</a:t>
            </a:r>
            <a:r>
              <a:rPr lang="en-US" altLang="zh-CN" sz="2200"/>
              <a:t>”</a:t>
            </a:r>
            <a:r>
              <a:rPr lang="zh-CN" altLang="en-US" sz="2200"/>
              <a:t>、广东省教育厅和佛山市人民政府联合主办的</a:t>
            </a:r>
            <a:r>
              <a:rPr lang="en-US" altLang="zh-CN" sz="2200"/>
              <a:t>“</a:t>
            </a:r>
            <a:r>
              <a:rPr lang="zh-CN" altLang="en-US" sz="2200"/>
              <a:t>广东省高水平大学建设推进会暨产学研对接大会</a:t>
            </a:r>
            <a:r>
              <a:rPr lang="en-US" altLang="zh-CN" sz="2200"/>
              <a:t>”</a:t>
            </a:r>
            <a:r>
              <a:rPr lang="zh-CN" altLang="en-US" sz="2200"/>
              <a:t>、教育部科技成果转化中心和惠州市人民政府联合主办的</a:t>
            </a:r>
            <a:r>
              <a:rPr lang="en-US" altLang="zh-CN" sz="2200"/>
              <a:t>“</a:t>
            </a:r>
            <a:r>
              <a:rPr lang="zh-CN" altLang="en-US" sz="2200">
                <a:latin typeface="+mn-ea"/>
                <a:sym typeface="+mn-ea"/>
              </a:rPr>
              <a:t>首届中国高校科技成果交易会</a:t>
            </a:r>
            <a:r>
              <a:rPr lang="en-US" altLang="zh-CN" sz="2200"/>
              <a:t>”</a:t>
            </a:r>
            <a:r>
              <a:rPr lang="zh-CN" altLang="en-US" sz="2200"/>
              <a:t>。在这些活动中向专家和同行学习，与其他高校和企业交流，不仅提升自我，也向外界宣传产学研平台。</a:t>
            </a:r>
            <a:endParaRPr lang="zh-CN" altLang="en-US" sz="2200"/>
          </a:p>
        </p:txBody>
      </p:sp>
      <p:sp>
        <p:nvSpPr>
          <p:cNvPr id="12294" name="Rectangle 6"/>
          <p:cNvSpPr/>
          <p:nvPr/>
        </p:nvSpPr>
        <p:spPr>
          <a:xfrm>
            <a:off x="0" y="765175"/>
            <a:ext cx="9144000" cy="500063"/>
          </a:xfrm>
          <a:prstGeom prst="rect">
            <a:avLst/>
          </a:prstGeom>
          <a:solidFill>
            <a:schemeClr val="hlink"/>
          </a:solidFill>
          <a:ln w="9525">
            <a:noFill/>
          </a:ln>
        </p:spPr>
        <p:txBody>
          <a:bodyPr wrap="none" anchor="ctr"/>
          <a:p>
            <a:endParaRPr dirty="0">
              <a:latin typeface="Arial" panose="020B0604020202020204" pitchFamily="34" charset="0"/>
            </a:endParaRPr>
          </a:p>
        </p:txBody>
      </p:sp>
      <p:sp>
        <p:nvSpPr>
          <p:cNvPr id="12295" name="Rectangle 4"/>
          <p:cNvSpPr/>
          <p:nvPr/>
        </p:nvSpPr>
        <p:spPr>
          <a:xfrm>
            <a:off x="1116013" y="836296"/>
            <a:ext cx="6551612" cy="245110"/>
          </a:xfrm>
          <a:prstGeom prst="rect">
            <a:avLst/>
          </a:prstGeom>
          <a:noFill/>
          <a:ln w="9525">
            <a:noFill/>
          </a:ln>
        </p:spPr>
        <p:txBody>
          <a:bodyPr anchor="ctr">
            <a:spAutoFit/>
          </a:bodyPr>
          <a:p>
            <a:pPr algn="ctr"/>
            <a:r>
              <a:rPr lang="en-US" altLang="zh-CN" sz="1000" dirty="0">
                <a:latin typeface="Arial" panose="020B0604020202020204" pitchFamily="34" charset="0"/>
              </a:rPr>
              <a:t> </a:t>
            </a:r>
            <a:endParaRPr lang="en-US" altLang="zh-CN" sz="1000" dirty="0">
              <a:latin typeface="Arial" panose="020B0604020202020204" pitchFamily="34" charset="0"/>
            </a:endParaRPr>
          </a:p>
        </p:txBody>
      </p:sp>
      <p:sp>
        <p:nvSpPr>
          <p:cNvPr id="12299" name="矩形 12298"/>
          <p:cNvSpPr/>
          <p:nvPr/>
        </p:nvSpPr>
        <p:spPr>
          <a:xfrm>
            <a:off x="0" y="765175"/>
            <a:ext cx="5795963" cy="497205"/>
          </a:xfrm>
          <a:prstGeom prst="rect">
            <a:avLst/>
          </a:prstGeom>
          <a:noFill/>
          <a:ln w="9525">
            <a:noFill/>
          </a:ln>
          <a:effectLst>
            <a:prstShdw prst="shdw17" dist="17961" dir="2699999">
              <a:schemeClr val="accent1">
                <a:gamma/>
                <a:shade val="60000"/>
                <a:invGamma/>
              </a:schemeClr>
            </a:prstShdw>
          </a:effectLst>
        </p:spPr>
        <p:txBody>
          <a:bodyPr>
            <a:spAutoFit/>
          </a:bodyPr>
          <a:p>
            <a:pPr>
              <a:lnSpc>
                <a:spcPct val="110000"/>
              </a:lnSpc>
            </a:pPr>
            <a:r>
              <a:rPr lang="zh-CN" altLang="en-US" sz="2400" b="1" dirty="0">
                <a:solidFill>
                  <a:schemeClr val="bg1"/>
                </a:solidFill>
                <a:latin typeface="黑体" panose="02010609060101010101" pitchFamily="2" charset="-122"/>
                <a:ea typeface="黑体" panose="02010609060101010101" pitchFamily="2" charset="-122"/>
                <a:sym typeface="+mn-ea"/>
              </a:rPr>
              <a:t>实践收获与心得分享 </a:t>
            </a:r>
            <a:endParaRPr lang="zh-CN" altLang="en-US" sz="2400" b="1" dirty="0">
              <a:solidFill>
                <a:schemeClr val="bg1"/>
              </a:solidFill>
              <a:latin typeface="黑体" panose="02010609060101010101" pitchFamily="2" charset="-122"/>
              <a:ea typeface="黑体" panose="02010609060101010101" pitchFamily="2" charset="-122"/>
              <a:sym typeface="+mn-ea"/>
            </a:endParaRPr>
          </a:p>
        </p:txBody>
      </p:sp>
      <p:pic>
        <p:nvPicPr>
          <p:cNvPr id="12300" name="图片 12299"/>
          <p:cNvPicPr>
            <a:picLocks noChangeAspect="1"/>
          </p:cNvPicPr>
          <p:nvPr/>
        </p:nvPicPr>
        <p:blipFill>
          <a:blip r:embed="rId1"/>
          <a:stretch>
            <a:fillRect/>
          </a:stretch>
        </p:blipFill>
        <p:spPr>
          <a:xfrm>
            <a:off x="6172200" y="228600"/>
            <a:ext cx="2663825" cy="298450"/>
          </a:xfrm>
          <a:prstGeom prst="rect">
            <a:avLst/>
          </a:prstGeom>
          <a:noFill/>
          <a:ln w="9525">
            <a:noFill/>
          </a:ln>
        </p:spPr>
      </p:pic>
    </p:spTree>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内容占位符 8"/>
          <p:cNvSpPr>
            <a:spLocks noGrp="1"/>
          </p:cNvSpPr>
          <p:nvPr>
            <p:ph idx="1"/>
          </p:nvPr>
        </p:nvSpPr>
        <p:spPr/>
        <p:txBody>
          <a:bodyPr/>
          <a:p>
            <a:pPr marL="0" indent="0" algn="just">
              <a:lnSpc>
                <a:spcPts val="5000"/>
              </a:lnSpc>
              <a:spcBef>
                <a:spcPts val="600"/>
              </a:spcBef>
              <a:spcAft>
                <a:spcPts val="600"/>
              </a:spcAft>
              <a:buFont typeface="+mj-lt"/>
              <a:buNone/>
            </a:pPr>
            <a:r>
              <a:rPr lang="en-US" altLang="zh-CN" sz="2200">
                <a:sym typeface="+mn-ea"/>
              </a:rPr>
              <a:t>     </a:t>
            </a:r>
            <a:endParaRPr lang="zh-CN" altLang="en-US"/>
          </a:p>
        </p:txBody>
      </p:sp>
      <p:sp>
        <p:nvSpPr>
          <p:cNvPr id="12294" name="Rectangle 6"/>
          <p:cNvSpPr/>
          <p:nvPr/>
        </p:nvSpPr>
        <p:spPr>
          <a:xfrm>
            <a:off x="0" y="765175"/>
            <a:ext cx="9144000" cy="500063"/>
          </a:xfrm>
          <a:prstGeom prst="rect">
            <a:avLst/>
          </a:prstGeom>
          <a:solidFill>
            <a:schemeClr val="hlink"/>
          </a:solidFill>
          <a:ln w="9525">
            <a:noFill/>
          </a:ln>
        </p:spPr>
        <p:txBody>
          <a:bodyPr wrap="none" anchor="ctr"/>
          <a:p>
            <a:r>
              <a:rPr lang="zh-CN" altLang="en-US" sz="2400" b="1" dirty="0">
                <a:solidFill>
                  <a:schemeClr val="bg1"/>
                </a:solidFill>
                <a:latin typeface="黑体" panose="02010609060101010101" pitchFamily="2" charset="-122"/>
                <a:ea typeface="黑体" panose="02010609060101010101" pitchFamily="2" charset="-122"/>
              </a:rPr>
              <a:t>致谢</a:t>
            </a:r>
            <a:endParaRPr lang="zh-CN" altLang="en-US" sz="2400" b="1" dirty="0">
              <a:solidFill>
                <a:schemeClr val="bg1"/>
              </a:solidFill>
              <a:latin typeface="黑体" panose="02010609060101010101" pitchFamily="2" charset="-122"/>
              <a:ea typeface="黑体" panose="02010609060101010101" pitchFamily="2" charset="-122"/>
            </a:endParaRPr>
          </a:p>
        </p:txBody>
      </p:sp>
      <p:sp>
        <p:nvSpPr>
          <p:cNvPr id="12295" name="Rectangle 4"/>
          <p:cNvSpPr/>
          <p:nvPr/>
        </p:nvSpPr>
        <p:spPr>
          <a:xfrm>
            <a:off x="1116013" y="836296"/>
            <a:ext cx="6551612" cy="245110"/>
          </a:xfrm>
          <a:prstGeom prst="rect">
            <a:avLst/>
          </a:prstGeom>
          <a:noFill/>
          <a:ln w="9525">
            <a:noFill/>
          </a:ln>
        </p:spPr>
        <p:txBody>
          <a:bodyPr anchor="ctr">
            <a:spAutoFit/>
          </a:bodyPr>
          <a:p>
            <a:pPr algn="ctr"/>
            <a:r>
              <a:rPr lang="en-US" altLang="zh-CN" sz="1000" dirty="0">
                <a:latin typeface="Arial" panose="020B0604020202020204" pitchFamily="34" charset="0"/>
              </a:rPr>
              <a:t> </a:t>
            </a:r>
            <a:endParaRPr lang="en-US" altLang="zh-CN" sz="1000" dirty="0">
              <a:latin typeface="Arial" panose="020B0604020202020204" pitchFamily="34" charset="0"/>
            </a:endParaRPr>
          </a:p>
        </p:txBody>
      </p:sp>
      <p:sp>
        <p:nvSpPr>
          <p:cNvPr id="12299" name="矩形 12298"/>
          <p:cNvSpPr/>
          <p:nvPr/>
        </p:nvSpPr>
        <p:spPr>
          <a:xfrm>
            <a:off x="0" y="765175"/>
            <a:ext cx="5795963" cy="902970"/>
          </a:xfrm>
          <a:prstGeom prst="rect">
            <a:avLst/>
          </a:prstGeom>
          <a:noFill/>
          <a:ln w="9525">
            <a:noFill/>
          </a:ln>
          <a:effectLst>
            <a:prstShdw prst="shdw17" dist="17961" dir="2699999">
              <a:schemeClr val="accent1">
                <a:gamma/>
                <a:shade val="60000"/>
                <a:invGamma/>
              </a:schemeClr>
            </a:prstShdw>
          </a:effectLst>
        </p:spPr>
        <p:txBody>
          <a:bodyPr>
            <a:spAutoFit/>
          </a:bodyPr>
          <a:p>
            <a:pPr algn="l">
              <a:lnSpc>
                <a:spcPct val="110000"/>
              </a:lnSpc>
            </a:pPr>
            <a:endParaRPr lang="zh-CN" altLang="en-US" sz="2400" b="1" dirty="0">
              <a:solidFill>
                <a:schemeClr val="bg1"/>
              </a:solidFill>
              <a:latin typeface="黑体" panose="02010609060101010101" pitchFamily="2" charset="-122"/>
              <a:ea typeface="黑体" panose="02010609060101010101" pitchFamily="2" charset="-122"/>
              <a:sym typeface="+mn-ea"/>
            </a:endParaRPr>
          </a:p>
          <a:p>
            <a:pPr>
              <a:lnSpc>
                <a:spcPct val="110000"/>
              </a:lnSpc>
            </a:pPr>
            <a:r>
              <a:rPr lang="zh-CN" altLang="en-US" sz="2400" b="1" dirty="0">
                <a:solidFill>
                  <a:schemeClr val="bg1"/>
                </a:solidFill>
                <a:latin typeface="黑体" panose="02010609060101010101" pitchFamily="2" charset="-122"/>
                <a:ea typeface="黑体" panose="02010609060101010101" pitchFamily="2" charset="-122"/>
                <a:sym typeface="+mn-ea"/>
              </a:rPr>
              <a:t> </a:t>
            </a:r>
            <a:endParaRPr lang="zh-CN" altLang="en-US" sz="2400" b="1" dirty="0">
              <a:solidFill>
                <a:schemeClr val="bg1"/>
              </a:solidFill>
              <a:latin typeface="黑体" panose="02010609060101010101" pitchFamily="2" charset="-122"/>
              <a:ea typeface="黑体" panose="02010609060101010101" pitchFamily="2" charset="-122"/>
              <a:sym typeface="+mn-ea"/>
            </a:endParaRPr>
          </a:p>
        </p:txBody>
      </p:sp>
      <p:pic>
        <p:nvPicPr>
          <p:cNvPr id="12300" name="图片 12299"/>
          <p:cNvPicPr>
            <a:picLocks noChangeAspect="1"/>
          </p:cNvPicPr>
          <p:nvPr/>
        </p:nvPicPr>
        <p:blipFill>
          <a:blip r:embed="rId1"/>
          <a:stretch>
            <a:fillRect/>
          </a:stretch>
        </p:blipFill>
        <p:spPr>
          <a:xfrm>
            <a:off x="6172200" y="228600"/>
            <a:ext cx="2663825" cy="298450"/>
          </a:xfrm>
          <a:prstGeom prst="rect">
            <a:avLst/>
          </a:prstGeom>
          <a:noFill/>
          <a:ln w="9525">
            <a:noFill/>
          </a:ln>
        </p:spPr>
      </p:pic>
      <p:sp>
        <p:nvSpPr>
          <p:cNvPr id="2" name="心形 1"/>
          <p:cNvSpPr/>
          <p:nvPr/>
        </p:nvSpPr>
        <p:spPr>
          <a:xfrm>
            <a:off x="2743200" y="2072640"/>
            <a:ext cx="4114800" cy="35814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3449320" y="3175000"/>
            <a:ext cx="3230880" cy="829945"/>
          </a:xfrm>
          <a:prstGeom prst="rect">
            <a:avLst/>
          </a:prstGeom>
          <a:noFill/>
        </p:spPr>
        <p:txBody>
          <a:bodyPr wrap="none" rtlCol="0">
            <a:spAutoFit/>
          </a:bodyPr>
          <a:p>
            <a:r>
              <a:rPr lang="zh-CN" altLang="en-US" sz="4800">
                <a:latin typeface="黑体" panose="02010609060101010101" pitchFamily="2" charset="-122"/>
                <a:ea typeface="黑体" panose="02010609060101010101" pitchFamily="2" charset="-122"/>
              </a:rPr>
              <a:t>感谢聆听！</a:t>
            </a:r>
            <a:endParaRPr lang="zh-CN" altLang="en-US" sz="4800">
              <a:latin typeface="黑体" panose="02010609060101010101" pitchFamily="2" charset="-122"/>
              <a:ea typeface="黑体" panose="02010609060101010101" pitchFamily="2" charset="-122"/>
            </a:endParaRP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4" name="Rectangle 6"/>
          <p:cNvSpPr/>
          <p:nvPr/>
        </p:nvSpPr>
        <p:spPr>
          <a:xfrm>
            <a:off x="0" y="765175"/>
            <a:ext cx="9144000" cy="500063"/>
          </a:xfrm>
          <a:prstGeom prst="rect">
            <a:avLst/>
          </a:prstGeom>
          <a:solidFill>
            <a:schemeClr val="hlink"/>
          </a:solidFill>
          <a:ln w="9525">
            <a:noFill/>
          </a:ln>
        </p:spPr>
        <p:txBody>
          <a:bodyPr wrap="none" anchor="ctr"/>
          <a:p>
            <a:endParaRPr dirty="0">
              <a:latin typeface="Arial" panose="020B0604020202020204" pitchFamily="34" charset="0"/>
            </a:endParaRPr>
          </a:p>
        </p:txBody>
      </p:sp>
      <p:sp>
        <p:nvSpPr>
          <p:cNvPr id="12295" name="Rectangle 4"/>
          <p:cNvSpPr/>
          <p:nvPr/>
        </p:nvSpPr>
        <p:spPr>
          <a:xfrm>
            <a:off x="1116013" y="836613"/>
            <a:ext cx="6551612" cy="244475"/>
          </a:xfrm>
          <a:prstGeom prst="rect">
            <a:avLst/>
          </a:prstGeom>
          <a:noFill/>
          <a:ln w="9525">
            <a:noFill/>
          </a:ln>
        </p:spPr>
        <p:txBody>
          <a:bodyPr anchor="ctr">
            <a:spAutoFit/>
          </a:bodyPr>
          <a:p>
            <a:pPr algn="ctr"/>
            <a:r>
              <a:rPr lang="en-US" altLang="zh-CN" sz="1000" dirty="0">
                <a:latin typeface="Arial" panose="020B0604020202020204" pitchFamily="34" charset="0"/>
              </a:rPr>
              <a:t> </a:t>
            </a:r>
            <a:endParaRPr lang="en-US" altLang="zh-CN" sz="1000" dirty="0">
              <a:latin typeface="Arial" panose="020B0604020202020204" pitchFamily="34" charset="0"/>
            </a:endParaRPr>
          </a:p>
        </p:txBody>
      </p:sp>
      <p:sp>
        <p:nvSpPr>
          <p:cNvPr id="12299" name="矩形 12298"/>
          <p:cNvSpPr/>
          <p:nvPr/>
        </p:nvSpPr>
        <p:spPr>
          <a:xfrm>
            <a:off x="0" y="765175"/>
            <a:ext cx="5795963" cy="493713"/>
          </a:xfrm>
          <a:prstGeom prst="rect">
            <a:avLst/>
          </a:prstGeom>
          <a:noFill/>
          <a:ln w="9525">
            <a:noFill/>
          </a:ln>
          <a:effectLst>
            <a:prstShdw prst="shdw17" dist="17961" dir="2699999">
              <a:schemeClr val="accent1">
                <a:gamma/>
                <a:shade val="60000"/>
                <a:invGamma/>
              </a:schemeClr>
            </a:prstShdw>
          </a:effectLst>
        </p:spPr>
        <p:txBody>
          <a:bodyPr>
            <a:spAutoFit/>
          </a:bodyPr>
          <a:p>
            <a:pPr>
              <a:lnSpc>
                <a:spcPct val="110000"/>
              </a:lnSpc>
            </a:pPr>
            <a:r>
              <a:rPr lang="zh-CN" altLang="en-US" sz="2400" b="1" dirty="0">
                <a:solidFill>
                  <a:schemeClr val="bg1"/>
                </a:solidFill>
                <a:latin typeface="黑体" panose="02010609060101010101" pitchFamily="2" charset="-122"/>
                <a:ea typeface="黑体" panose="02010609060101010101" pitchFamily="2" charset="-122"/>
              </a:rPr>
              <a:t>主要内容</a:t>
            </a:r>
            <a:endParaRPr lang="zh-CN" altLang="en-US" sz="2400" b="1">
              <a:solidFill>
                <a:schemeClr val="bg1"/>
              </a:solidFill>
              <a:latin typeface="黑体" panose="02010609060101010101" pitchFamily="2" charset="-122"/>
              <a:ea typeface="黑体" panose="02010609060101010101" pitchFamily="2" charset="-122"/>
            </a:endParaRPr>
          </a:p>
        </p:txBody>
      </p:sp>
      <p:pic>
        <p:nvPicPr>
          <p:cNvPr id="12300" name="图片 12299"/>
          <p:cNvPicPr>
            <a:picLocks noChangeAspect="1"/>
          </p:cNvPicPr>
          <p:nvPr/>
        </p:nvPicPr>
        <p:blipFill>
          <a:blip r:embed="rId1"/>
          <a:stretch>
            <a:fillRect/>
          </a:stretch>
        </p:blipFill>
        <p:spPr>
          <a:xfrm>
            <a:off x="6172200" y="228600"/>
            <a:ext cx="2663825" cy="298450"/>
          </a:xfrm>
          <a:prstGeom prst="rect">
            <a:avLst/>
          </a:prstGeom>
          <a:noFill/>
          <a:ln w="9525">
            <a:noFill/>
          </a:ln>
        </p:spPr>
      </p:pic>
      <p:sp>
        <p:nvSpPr>
          <p:cNvPr id="12301" name="矩形 12300"/>
          <p:cNvSpPr/>
          <p:nvPr/>
        </p:nvSpPr>
        <p:spPr>
          <a:xfrm>
            <a:off x="1792288" y="2740025"/>
            <a:ext cx="5670550" cy="582613"/>
          </a:xfrm>
          <a:prstGeom prst="rect">
            <a:avLst/>
          </a:prstGeom>
          <a:solidFill>
            <a:schemeClr val="accent1"/>
          </a:solidFill>
          <a:ln w="9525" cap="flat" cmpd="sng">
            <a:solidFill>
              <a:schemeClr val="accent1"/>
            </a:solidFill>
            <a:prstDash val="solid"/>
            <a:miter/>
            <a:headEnd type="none" w="med" len="med"/>
            <a:tailEnd type="none" w="med" len="med"/>
          </a:ln>
        </p:spPr>
        <p:txBody>
          <a:bodyPr/>
          <a:p>
            <a:endParaRPr lang="zh-CN" altLang="en-US"/>
          </a:p>
        </p:txBody>
      </p:sp>
      <p:sp>
        <p:nvSpPr>
          <p:cNvPr id="12302" name="矩形 12301"/>
          <p:cNvSpPr/>
          <p:nvPr/>
        </p:nvSpPr>
        <p:spPr>
          <a:xfrm>
            <a:off x="2278063" y="2740025"/>
            <a:ext cx="5113337" cy="457200"/>
          </a:xfrm>
          <a:prstGeom prst="rect">
            <a:avLst/>
          </a:prstGeom>
          <a:noFill/>
          <a:ln w="9525">
            <a:noFill/>
          </a:ln>
          <a:effectLst>
            <a:prstShdw prst="shdw17" dist="17961" dir="2699999">
              <a:schemeClr val="accent1">
                <a:gamma/>
                <a:shade val="60000"/>
                <a:invGamma/>
              </a:schemeClr>
            </a:prstShdw>
          </a:effectLst>
        </p:spPr>
        <p:txBody>
          <a:bodyPr anchor="ctr">
            <a:spAutoFit/>
          </a:bodyPr>
          <a:p>
            <a:r>
              <a:rPr lang="zh-CN" altLang="en-US" sz="2400" b="1" dirty="0">
                <a:solidFill>
                  <a:srgbClr val="0000FF"/>
                </a:solidFill>
                <a:latin typeface="Arial" panose="020B0604020202020204" pitchFamily="34" charset="0"/>
              </a:rPr>
              <a:t>在实践单位从事工作情况</a:t>
            </a:r>
            <a:endParaRPr lang="zh-CN" altLang="en-US" sz="2400" b="1" dirty="0">
              <a:solidFill>
                <a:srgbClr val="0000FF"/>
              </a:solidFill>
              <a:latin typeface="Arial" panose="020B0604020202020204" pitchFamily="34" charset="0"/>
            </a:endParaRPr>
          </a:p>
        </p:txBody>
      </p:sp>
      <p:sp>
        <p:nvSpPr>
          <p:cNvPr id="12304" name="五边形 12303"/>
          <p:cNvSpPr/>
          <p:nvPr/>
        </p:nvSpPr>
        <p:spPr>
          <a:xfrm>
            <a:off x="982663" y="2740025"/>
            <a:ext cx="1152525" cy="582613"/>
          </a:xfrm>
          <a:prstGeom prst="homePlate">
            <a:avLst>
              <a:gd name="adj" fmla="val 49454"/>
            </a:avLst>
          </a:prstGeom>
          <a:solidFill>
            <a:schemeClr val="accent2"/>
          </a:solidFill>
          <a:ln w="9525">
            <a:noFill/>
          </a:ln>
          <a:effectLst>
            <a:prstShdw prst="shdw17" dist="17961" dir="2699999">
              <a:schemeClr val="accent2">
                <a:gamma/>
                <a:shade val="60000"/>
                <a:invGamma/>
              </a:schemeClr>
            </a:prstShdw>
          </a:effectLst>
        </p:spPr>
        <p:txBody>
          <a:bodyPr wrap="none" anchor="ctr"/>
          <a:p>
            <a:pPr algn="ctr"/>
            <a:endParaRPr dirty="0">
              <a:latin typeface="Arial" panose="020B0604020202020204" pitchFamily="34" charset="0"/>
            </a:endParaRPr>
          </a:p>
        </p:txBody>
      </p:sp>
      <p:sp>
        <p:nvSpPr>
          <p:cNvPr id="12305" name="矩形 12304"/>
          <p:cNvSpPr/>
          <p:nvPr/>
        </p:nvSpPr>
        <p:spPr>
          <a:xfrm>
            <a:off x="990600" y="2816225"/>
            <a:ext cx="1008063" cy="396875"/>
          </a:xfrm>
          <a:prstGeom prst="rect">
            <a:avLst/>
          </a:prstGeom>
          <a:noFill/>
          <a:ln w="9525">
            <a:noFill/>
          </a:ln>
          <a:effectLst>
            <a:prstShdw prst="shdw17" dist="17961" dir="2699999">
              <a:schemeClr val="accent1">
                <a:gamma/>
                <a:shade val="60000"/>
                <a:invGamma/>
              </a:schemeClr>
            </a:prstShdw>
          </a:effectLst>
        </p:spPr>
        <p:txBody>
          <a:bodyPr anchor="ctr">
            <a:spAutoFit/>
          </a:bodyPr>
          <a:p>
            <a:pPr algn="ctr"/>
            <a:r>
              <a:rPr lang="zh-CN" altLang="en-US" sz="2000" dirty="0">
                <a:solidFill>
                  <a:schemeClr val="bg1"/>
                </a:solidFill>
                <a:latin typeface="Arial" panose="020B0604020202020204" pitchFamily="34" charset="0"/>
                <a:ea typeface="黑体" panose="02010609060101010101" pitchFamily="2" charset="-122"/>
              </a:rPr>
              <a:t>二</a:t>
            </a:r>
            <a:endParaRPr lang="zh-CN" altLang="en-US" sz="2000" dirty="0">
              <a:solidFill>
                <a:schemeClr val="bg1"/>
              </a:solidFill>
              <a:latin typeface="Arial" panose="020B0604020202020204" pitchFamily="34" charset="0"/>
              <a:ea typeface="黑体" panose="02010609060101010101" pitchFamily="2" charset="-122"/>
            </a:endParaRPr>
          </a:p>
        </p:txBody>
      </p:sp>
      <p:sp>
        <p:nvSpPr>
          <p:cNvPr id="12306" name="矩形 12305"/>
          <p:cNvSpPr/>
          <p:nvPr/>
        </p:nvSpPr>
        <p:spPr>
          <a:xfrm>
            <a:off x="1716088" y="3627438"/>
            <a:ext cx="5745162" cy="603250"/>
          </a:xfrm>
          <a:prstGeom prst="rect">
            <a:avLst/>
          </a:prstGeom>
          <a:solidFill>
            <a:schemeClr val="accent1"/>
          </a:solidFill>
          <a:ln w="9525" cap="flat" cmpd="sng">
            <a:solidFill>
              <a:schemeClr val="accent1"/>
            </a:solidFill>
            <a:prstDash val="solid"/>
            <a:miter/>
            <a:headEnd type="none" w="med" len="med"/>
            <a:tailEnd type="none" w="med" len="med"/>
          </a:ln>
        </p:spPr>
        <p:txBody>
          <a:bodyPr/>
          <a:p>
            <a:endParaRPr lang="zh-CN" altLang="en-US"/>
          </a:p>
        </p:txBody>
      </p:sp>
      <p:sp>
        <p:nvSpPr>
          <p:cNvPr id="12307" name="矩形 12306"/>
          <p:cNvSpPr/>
          <p:nvPr/>
        </p:nvSpPr>
        <p:spPr>
          <a:xfrm>
            <a:off x="2325688" y="3652838"/>
            <a:ext cx="5065712" cy="460375"/>
          </a:xfrm>
          <a:prstGeom prst="rect">
            <a:avLst/>
          </a:prstGeom>
          <a:noFill/>
          <a:ln w="9525">
            <a:noFill/>
          </a:ln>
          <a:effectLst>
            <a:prstShdw prst="shdw17" dist="17961" dir="2699999">
              <a:schemeClr val="accent1">
                <a:gamma/>
                <a:shade val="60000"/>
                <a:invGamma/>
              </a:schemeClr>
            </a:prstShdw>
          </a:effectLst>
        </p:spPr>
        <p:txBody>
          <a:bodyPr anchor="ctr">
            <a:spAutoFit/>
          </a:bodyPr>
          <a:p>
            <a:r>
              <a:rPr lang="zh-CN" altLang="en-US" sz="2400" b="1" dirty="0">
                <a:solidFill>
                  <a:srgbClr val="0000FF"/>
                </a:solidFill>
                <a:latin typeface="Arial" panose="020B0604020202020204" pitchFamily="34" charset="0"/>
              </a:rPr>
              <a:t>实践收获与心得分享</a:t>
            </a:r>
            <a:endParaRPr lang="zh-CN" altLang="en-US" sz="2400" b="1" dirty="0">
              <a:solidFill>
                <a:srgbClr val="0000FF"/>
              </a:solidFill>
              <a:latin typeface="Arial" panose="020B0604020202020204" pitchFamily="34" charset="0"/>
            </a:endParaRPr>
          </a:p>
        </p:txBody>
      </p:sp>
      <p:sp>
        <p:nvSpPr>
          <p:cNvPr id="12309" name="五边形 12308"/>
          <p:cNvSpPr/>
          <p:nvPr/>
        </p:nvSpPr>
        <p:spPr>
          <a:xfrm>
            <a:off x="982663" y="3627438"/>
            <a:ext cx="1152525" cy="603250"/>
          </a:xfrm>
          <a:prstGeom prst="homePlate">
            <a:avLst>
              <a:gd name="adj" fmla="val 47763"/>
            </a:avLst>
          </a:prstGeom>
          <a:solidFill>
            <a:schemeClr val="accent2"/>
          </a:solidFill>
          <a:ln w="9525">
            <a:noFill/>
          </a:ln>
          <a:effectLst>
            <a:prstShdw prst="shdw17" dist="17961" dir="2699999">
              <a:schemeClr val="accent2">
                <a:gamma/>
                <a:shade val="60000"/>
                <a:invGamma/>
              </a:schemeClr>
            </a:prstShdw>
          </a:effectLst>
        </p:spPr>
        <p:txBody>
          <a:bodyPr/>
          <a:p>
            <a:endParaRPr lang="zh-CN" altLang="en-US"/>
          </a:p>
        </p:txBody>
      </p:sp>
      <p:sp>
        <p:nvSpPr>
          <p:cNvPr id="12310" name="矩形 12309"/>
          <p:cNvSpPr/>
          <p:nvPr/>
        </p:nvSpPr>
        <p:spPr>
          <a:xfrm>
            <a:off x="990600" y="3730625"/>
            <a:ext cx="1008063" cy="396875"/>
          </a:xfrm>
          <a:prstGeom prst="rect">
            <a:avLst/>
          </a:prstGeom>
          <a:noFill/>
          <a:ln w="9525">
            <a:noFill/>
          </a:ln>
          <a:effectLst>
            <a:prstShdw prst="shdw17" dist="17961" dir="2699999">
              <a:schemeClr val="accent1">
                <a:gamma/>
                <a:shade val="60000"/>
                <a:invGamma/>
              </a:schemeClr>
            </a:prstShdw>
          </a:effectLst>
        </p:spPr>
        <p:txBody>
          <a:bodyPr anchor="ctr">
            <a:spAutoFit/>
          </a:bodyPr>
          <a:p>
            <a:pPr algn="ctr"/>
            <a:r>
              <a:rPr lang="zh-CN" altLang="en-US" sz="2000" b="1" dirty="0">
                <a:solidFill>
                  <a:schemeClr val="bg1"/>
                </a:solidFill>
                <a:latin typeface="Arial" panose="020B0604020202020204" pitchFamily="34" charset="0"/>
                <a:ea typeface="黑体" panose="02010609060101010101" pitchFamily="2" charset="-122"/>
              </a:rPr>
              <a:t>三</a:t>
            </a:r>
            <a:endParaRPr lang="zh-CN" altLang="en-US" sz="2000" b="1" dirty="0">
              <a:solidFill>
                <a:schemeClr val="bg1"/>
              </a:solidFill>
              <a:latin typeface="Arial" panose="020B0604020202020204" pitchFamily="34" charset="0"/>
              <a:ea typeface="黑体" panose="02010609060101010101" pitchFamily="2" charset="-122"/>
            </a:endParaRPr>
          </a:p>
        </p:txBody>
      </p:sp>
      <p:sp>
        <p:nvSpPr>
          <p:cNvPr id="12311" name="矩形 12310"/>
          <p:cNvSpPr/>
          <p:nvPr/>
        </p:nvSpPr>
        <p:spPr>
          <a:xfrm>
            <a:off x="1639888" y="1825625"/>
            <a:ext cx="5822950" cy="609600"/>
          </a:xfrm>
          <a:prstGeom prst="rect">
            <a:avLst/>
          </a:prstGeom>
          <a:solidFill>
            <a:schemeClr val="accent1"/>
          </a:solidFill>
          <a:ln w="9525" cap="flat" cmpd="sng">
            <a:solidFill>
              <a:schemeClr val="accent1"/>
            </a:solidFill>
            <a:prstDash val="solid"/>
            <a:miter/>
            <a:headEnd type="none" w="med" len="med"/>
            <a:tailEnd type="none" w="med" len="med"/>
          </a:ln>
        </p:spPr>
        <p:txBody>
          <a:bodyPr/>
          <a:p>
            <a:endParaRPr lang="zh-CN" altLang="en-US"/>
          </a:p>
        </p:txBody>
      </p:sp>
      <p:sp>
        <p:nvSpPr>
          <p:cNvPr id="12312" name="矩形 12311"/>
          <p:cNvSpPr/>
          <p:nvPr/>
        </p:nvSpPr>
        <p:spPr>
          <a:xfrm>
            <a:off x="2286000" y="1900238"/>
            <a:ext cx="5113338" cy="460375"/>
          </a:xfrm>
          <a:prstGeom prst="rect">
            <a:avLst/>
          </a:prstGeom>
          <a:noFill/>
          <a:ln w="9525">
            <a:noFill/>
          </a:ln>
          <a:effectLst>
            <a:prstShdw prst="shdw17" dist="17961" dir="2699999">
              <a:schemeClr val="accent1">
                <a:gamma/>
                <a:shade val="60000"/>
                <a:invGamma/>
              </a:schemeClr>
            </a:prstShdw>
          </a:effectLst>
        </p:spPr>
        <p:txBody>
          <a:bodyPr anchor="ctr">
            <a:spAutoFit/>
          </a:bodyPr>
          <a:p>
            <a:r>
              <a:rPr lang="zh-CN" altLang="en-US" sz="2400" b="1" dirty="0">
                <a:solidFill>
                  <a:srgbClr val="0000FF"/>
                </a:solidFill>
                <a:latin typeface="Arial" panose="020B0604020202020204" pitchFamily="34" charset="0"/>
              </a:rPr>
              <a:t>序言</a:t>
            </a:r>
            <a:endParaRPr lang="zh-CN" altLang="en-US" sz="2400" b="1" dirty="0">
              <a:solidFill>
                <a:srgbClr val="0000FF"/>
              </a:solidFill>
              <a:latin typeface="Arial" panose="020B0604020202020204" pitchFamily="34" charset="0"/>
            </a:endParaRPr>
          </a:p>
        </p:txBody>
      </p:sp>
      <p:sp>
        <p:nvSpPr>
          <p:cNvPr id="12314" name="五边形 12313"/>
          <p:cNvSpPr/>
          <p:nvPr/>
        </p:nvSpPr>
        <p:spPr>
          <a:xfrm>
            <a:off x="982663" y="1825625"/>
            <a:ext cx="1152525" cy="609600"/>
          </a:xfrm>
          <a:prstGeom prst="homePlate">
            <a:avLst>
              <a:gd name="adj" fmla="val 47265"/>
            </a:avLst>
          </a:prstGeom>
          <a:solidFill>
            <a:schemeClr val="accent2"/>
          </a:solidFill>
          <a:ln w="9525">
            <a:noFill/>
          </a:ln>
          <a:effectLst>
            <a:prstShdw prst="shdw17" dist="17961" dir="2699999">
              <a:schemeClr val="accent2">
                <a:gamma/>
                <a:shade val="60000"/>
                <a:invGamma/>
              </a:schemeClr>
            </a:prstShdw>
          </a:effectLst>
        </p:spPr>
        <p:txBody>
          <a:bodyPr wrap="none" anchor="ctr"/>
          <a:p>
            <a:pPr algn="ctr"/>
            <a:endParaRPr dirty="0">
              <a:latin typeface="Arial" panose="020B0604020202020204" pitchFamily="34" charset="0"/>
            </a:endParaRPr>
          </a:p>
        </p:txBody>
      </p:sp>
      <p:sp>
        <p:nvSpPr>
          <p:cNvPr id="12315" name="矩形 12314"/>
          <p:cNvSpPr/>
          <p:nvPr/>
        </p:nvSpPr>
        <p:spPr>
          <a:xfrm>
            <a:off x="982663" y="1933575"/>
            <a:ext cx="1008062" cy="396875"/>
          </a:xfrm>
          <a:prstGeom prst="rect">
            <a:avLst/>
          </a:prstGeom>
          <a:noFill/>
          <a:ln w="9525">
            <a:noFill/>
          </a:ln>
          <a:effectLst>
            <a:prstShdw prst="shdw17" dist="17961" dir="2699999">
              <a:schemeClr val="accent1">
                <a:gamma/>
                <a:shade val="60000"/>
                <a:invGamma/>
              </a:schemeClr>
            </a:prstShdw>
          </a:effectLst>
        </p:spPr>
        <p:txBody>
          <a:bodyPr anchor="ctr">
            <a:spAutoFit/>
          </a:bodyPr>
          <a:p>
            <a:pPr algn="ctr"/>
            <a:r>
              <a:rPr lang="zh-CN" altLang="en-US" sz="2000" dirty="0">
                <a:solidFill>
                  <a:schemeClr val="bg1"/>
                </a:solidFill>
                <a:latin typeface="Arial" panose="020B0604020202020204" pitchFamily="34" charset="0"/>
                <a:ea typeface="黑体" panose="02010609060101010101" pitchFamily="2" charset="-122"/>
              </a:rPr>
              <a:t>一</a:t>
            </a:r>
            <a:endParaRPr lang="zh-CN" altLang="en-US" sz="2000" dirty="0">
              <a:solidFill>
                <a:schemeClr val="bg1"/>
              </a:solidFill>
              <a:latin typeface="Arial" panose="020B0604020202020204" pitchFamily="34" charset="0"/>
              <a:ea typeface="黑体" panose="02010609060101010101" pitchFamily="2" charset="-122"/>
            </a:endParaRPr>
          </a:p>
        </p:txBody>
      </p:sp>
      <p:sp>
        <p:nvSpPr>
          <p:cNvPr id="12316" name="矩形 12315"/>
          <p:cNvSpPr/>
          <p:nvPr/>
        </p:nvSpPr>
        <p:spPr>
          <a:xfrm>
            <a:off x="1722438" y="4541838"/>
            <a:ext cx="5745162" cy="563562"/>
          </a:xfrm>
          <a:prstGeom prst="rect">
            <a:avLst/>
          </a:prstGeom>
          <a:solidFill>
            <a:schemeClr val="accent1"/>
          </a:solidFill>
          <a:ln w="9525" cap="flat" cmpd="sng">
            <a:solidFill>
              <a:schemeClr val="accent1"/>
            </a:solidFill>
            <a:prstDash val="solid"/>
            <a:miter/>
            <a:headEnd type="none" w="med" len="med"/>
            <a:tailEnd type="none" w="med" len="med"/>
          </a:ln>
        </p:spPr>
        <p:txBody>
          <a:bodyPr/>
          <a:p>
            <a:endParaRPr lang="zh-CN" altLang="en-US"/>
          </a:p>
        </p:txBody>
      </p:sp>
      <p:sp>
        <p:nvSpPr>
          <p:cNvPr id="12317" name="矩形 12316"/>
          <p:cNvSpPr/>
          <p:nvPr/>
        </p:nvSpPr>
        <p:spPr>
          <a:xfrm>
            <a:off x="2286000" y="4567238"/>
            <a:ext cx="5105400" cy="460375"/>
          </a:xfrm>
          <a:prstGeom prst="rect">
            <a:avLst/>
          </a:prstGeom>
          <a:noFill/>
          <a:ln w="9525">
            <a:noFill/>
          </a:ln>
          <a:effectLst>
            <a:prstShdw prst="shdw17" dist="17961" dir="2699999">
              <a:schemeClr val="accent1">
                <a:gamma/>
                <a:shade val="60000"/>
                <a:invGamma/>
              </a:schemeClr>
            </a:prstShdw>
          </a:effectLst>
        </p:spPr>
        <p:txBody>
          <a:bodyPr anchor="ctr">
            <a:spAutoFit/>
          </a:bodyPr>
          <a:p>
            <a:r>
              <a:rPr lang="zh-CN" altLang="en-US" sz="2400" b="1" dirty="0">
                <a:solidFill>
                  <a:srgbClr val="0000FF"/>
                </a:solidFill>
                <a:latin typeface="Arial" panose="020B0604020202020204" pitchFamily="34" charset="0"/>
              </a:rPr>
              <a:t>致谢</a:t>
            </a:r>
            <a:endParaRPr lang="zh-CN" altLang="en-US" sz="2400" b="1" dirty="0">
              <a:solidFill>
                <a:srgbClr val="0000FF"/>
              </a:solidFill>
              <a:latin typeface="Arial" panose="020B0604020202020204" pitchFamily="34" charset="0"/>
            </a:endParaRPr>
          </a:p>
        </p:txBody>
      </p:sp>
      <p:sp>
        <p:nvSpPr>
          <p:cNvPr id="12318" name="五边形 12317"/>
          <p:cNvSpPr/>
          <p:nvPr/>
        </p:nvSpPr>
        <p:spPr>
          <a:xfrm>
            <a:off x="989013" y="4541838"/>
            <a:ext cx="1152525" cy="563562"/>
          </a:xfrm>
          <a:prstGeom prst="homePlate">
            <a:avLst>
              <a:gd name="adj" fmla="val 51126"/>
            </a:avLst>
          </a:prstGeom>
          <a:solidFill>
            <a:schemeClr val="accent2"/>
          </a:solidFill>
          <a:ln w="9525">
            <a:noFill/>
          </a:ln>
          <a:effectLst>
            <a:prstShdw prst="shdw17" dist="17961" dir="2699999">
              <a:schemeClr val="accent2">
                <a:gamma/>
                <a:shade val="60000"/>
                <a:invGamma/>
              </a:schemeClr>
            </a:prstShdw>
          </a:effectLst>
        </p:spPr>
        <p:txBody>
          <a:bodyPr/>
          <a:p>
            <a:endParaRPr lang="zh-CN" altLang="en-US"/>
          </a:p>
        </p:txBody>
      </p:sp>
      <p:sp>
        <p:nvSpPr>
          <p:cNvPr id="12319" name="矩形 12318"/>
          <p:cNvSpPr/>
          <p:nvPr/>
        </p:nvSpPr>
        <p:spPr>
          <a:xfrm>
            <a:off x="990600" y="4645025"/>
            <a:ext cx="1008063" cy="396875"/>
          </a:xfrm>
          <a:prstGeom prst="rect">
            <a:avLst/>
          </a:prstGeom>
          <a:noFill/>
          <a:ln w="9525">
            <a:noFill/>
          </a:ln>
          <a:effectLst>
            <a:prstShdw prst="shdw17" dist="17961" dir="2699999">
              <a:schemeClr val="accent1">
                <a:gamma/>
                <a:shade val="60000"/>
                <a:invGamma/>
              </a:schemeClr>
            </a:prstShdw>
          </a:effectLst>
        </p:spPr>
        <p:txBody>
          <a:bodyPr anchor="ctr">
            <a:spAutoFit/>
          </a:bodyPr>
          <a:p>
            <a:pPr algn="ctr"/>
            <a:r>
              <a:rPr lang="zh-CN" altLang="en-US" sz="2000" b="1" dirty="0">
                <a:solidFill>
                  <a:schemeClr val="bg1"/>
                </a:solidFill>
                <a:latin typeface="Arial" panose="020B0604020202020204" pitchFamily="34" charset="0"/>
                <a:ea typeface="黑体" panose="02010609060101010101" pitchFamily="2" charset="-122"/>
              </a:rPr>
              <a:t>四</a:t>
            </a:r>
            <a:endParaRPr lang="zh-CN" altLang="en-US" sz="2000" b="1" dirty="0">
              <a:solidFill>
                <a:schemeClr val="bg1"/>
              </a:solidFill>
              <a:latin typeface="Arial" panose="020B0604020202020204" pitchFamily="34" charset="0"/>
              <a:ea typeface="黑体" panose="02010609060101010101" pitchFamily="2" charset="-122"/>
            </a:endParaRP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占位符 5" descr="广东省教育厅十三五"/>
          <p:cNvPicPr>
            <a:picLocks noChangeAspect="1"/>
          </p:cNvPicPr>
          <p:nvPr>
            <p:ph type="pic" idx="1"/>
          </p:nvPr>
        </p:nvPicPr>
        <p:blipFill>
          <a:blip r:embed="rId1"/>
          <a:stretch>
            <a:fillRect/>
          </a:stretch>
        </p:blipFill>
        <p:spPr>
          <a:xfrm>
            <a:off x="680085" y="1496060"/>
            <a:ext cx="7795260" cy="2693035"/>
          </a:xfrm>
          <a:prstGeom prst="rect">
            <a:avLst/>
          </a:prstGeom>
        </p:spPr>
      </p:pic>
      <p:sp>
        <p:nvSpPr>
          <p:cNvPr id="4" name="文本占位符 3"/>
          <p:cNvSpPr>
            <a:spLocks noGrp="1"/>
          </p:cNvSpPr>
          <p:nvPr>
            <p:ph type="body" sz="half" idx="2"/>
          </p:nvPr>
        </p:nvSpPr>
        <p:spPr>
          <a:xfrm>
            <a:off x="691515" y="4420235"/>
            <a:ext cx="7783830" cy="1783715"/>
          </a:xfrm>
        </p:spPr>
        <p:txBody>
          <a:bodyPr/>
          <a:p>
            <a:pPr algn="ctr">
              <a:lnSpc>
                <a:spcPct val="100000"/>
              </a:lnSpc>
              <a:spcBef>
                <a:spcPts val="600"/>
              </a:spcBef>
              <a:spcAft>
                <a:spcPts val="600"/>
              </a:spcAft>
            </a:pPr>
            <a:r>
              <a:rPr lang="zh-CN" altLang="en-US" sz="2400">
                <a:latin typeface="微软雅黑" panose="020B0503020204020204" charset="-122"/>
                <a:ea typeface="微软雅黑" panose="020B0503020204020204" charset="-122"/>
              </a:rPr>
              <a:t>第三节 提升职业教育服务产业转型升级能力</a:t>
            </a:r>
            <a:endParaRPr lang="zh-CN" altLang="en-US" sz="2400">
              <a:latin typeface="微软雅黑" panose="020B0503020204020204" charset="-122"/>
              <a:ea typeface="微软雅黑" panose="020B0503020204020204" charset="-122"/>
            </a:endParaRPr>
          </a:p>
          <a:p>
            <a:pPr>
              <a:lnSpc>
                <a:spcPct val="100000"/>
              </a:lnSpc>
              <a:spcBef>
                <a:spcPts val="600"/>
              </a:spcBef>
              <a:spcAft>
                <a:spcPts val="600"/>
              </a:spcAft>
            </a:pPr>
            <a:r>
              <a:rPr lang="zh-CN" altLang="en-US" sz="2400">
                <a:latin typeface="微软雅黑" panose="020B0503020204020204" charset="-122"/>
                <a:ea typeface="微软雅黑" panose="020B0503020204020204" charset="-122"/>
              </a:rPr>
              <a:t>       推动产教融合发展：</a:t>
            </a:r>
            <a:r>
              <a:rPr lang="zh-CN" altLang="en-US" sz="2400" b="1">
                <a:solidFill>
                  <a:srgbClr val="FF3399"/>
                </a:solidFill>
                <a:latin typeface="微软雅黑" panose="020B0503020204020204" charset="-122"/>
                <a:ea typeface="微软雅黑" panose="020B0503020204020204" charset="-122"/>
              </a:rPr>
              <a:t>鼓励</a:t>
            </a:r>
            <a:r>
              <a:rPr lang="zh-CN" altLang="en-US" sz="3200" b="1">
                <a:solidFill>
                  <a:srgbClr val="0000FF"/>
                </a:solidFill>
                <a:latin typeface="微软雅黑" panose="020B0503020204020204" charset="-122"/>
                <a:ea typeface="微软雅黑" panose="020B0503020204020204" charset="-122"/>
              </a:rPr>
              <a:t>企业</a:t>
            </a:r>
            <a:r>
              <a:rPr lang="zh-CN" altLang="en-US" sz="2400">
                <a:latin typeface="微软雅黑" panose="020B0503020204020204" charset="-122"/>
                <a:ea typeface="微软雅黑" panose="020B0503020204020204" charset="-122"/>
              </a:rPr>
              <a:t>将</a:t>
            </a:r>
            <a:r>
              <a:rPr lang="zh-CN" altLang="en-US" sz="2400" b="1">
                <a:solidFill>
                  <a:srgbClr val="FF3399"/>
                </a:solidFill>
                <a:latin typeface="微软雅黑" panose="020B0503020204020204" charset="-122"/>
                <a:ea typeface="微软雅黑" panose="020B0503020204020204" charset="-122"/>
              </a:rPr>
              <a:t>技术研发与应用</a:t>
            </a:r>
            <a:r>
              <a:rPr lang="zh-CN" altLang="en-US" sz="2400">
                <a:latin typeface="微软雅黑" panose="020B0503020204020204" charset="-122"/>
                <a:ea typeface="微软雅黑" panose="020B0503020204020204" charset="-122"/>
              </a:rPr>
              <a:t>、员工继续教育和培训基地</a:t>
            </a:r>
            <a:r>
              <a:rPr lang="zh-CN" altLang="en-US" sz="2400" b="1">
                <a:solidFill>
                  <a:srgbClr val="FF3399"/>
                </a:solidFill>
                <a:latin typeface="微软雅黑" panose="020B0503020204020204" charset="-122"/>
                <a:ea typeface="微软雅黑" panose="020B0503020204020204" charset="-122"/>
              </a:rPr>
              <a:t>建在职业院校</a:t>
            </a:r>
            <a:r>
              <a:rPr lang="zh-CN" altLang="en-US" sz="2400">
                <a:latin typeface="微软雅黑" panose="020B0503020204020204" charset="-122"/>
                <a:ea typeface="微软雅黑" panose="020B0503020204020204" charset="-122"/>
              </a:rPr>
              <a:t>。</a:t>
            </a:r>
            <a:endParaRPr lang="zh-CN" altLang="en-US" sz="2400">
              <a:latin typeface="微软雅黑" panose="020B0503020204020204" charset="-122"/>
              <a:ea typeface="微软雅黑" panose="020B0503020204020204" charset="-122"/>
            </a:endParaRPr>
          </a:p>
        </p:txBody>
      </p:sp>
      <p:sp>
        <p:nvSpPr>
          <p:cNvPr id="12294" name="Rectangle 6"/>
          <p:cNvSpPr/>
          <p:nvPr/>
        </p:nvSpPr>
        <p:spPr>
          <a:xfrm>
            <a:off x="0" y="765175"/>
            <a:ext cx="9144000" cy="500063"/>
          </a:xfrm>
          <a:prstGeom prst="rect">
            <a:avLst/>
          </a:prstGeom>
          <a:solidFill>
            <a:schemeClr val="hlink"/>
          </a:solidFill>
          <a:ln w="9525">
            <a:noFill/>
          </a:ln>
        </p:spPr>
        <p:txBody>
          <a:bodyPr wrap="none" anchor="ctr"/>
          <a:p>
            <a:endParaRPr dirty="0">
              <a:latin typeface="Arial" panose="020B0604020202020204" pitchFamily="34" charset="0"/>
            </a:endParaRPr>
          </a:p>
        </p:txBody>
      </p:sp>
      <p:sp>
        <p:nvSpPr>
          <p:cNvPr id="12295" name="Rectangle 4"/>
          <p:cNvSpPr/>
          <p:nvPr/>
        </p:nvSpPr>
        <p:spPr>
          <a:xfrm>
            <a:off x="1116013" y="836296"/>
            <a:ext cx="6551612" cy="245110"/>
          </a:xfrm>
          <a:prstGeom prst="rect">
            <a:avLst/>
          </a:prstGeom>
          <a:noFill/>
          <a:ln w="9525">
            <a:noFill/>
          </a:ln>
        </p:spPr>
        <p:txBody>
          <a:bodyPr anchor="ctr">
            <a:spAutoFit/>
          </a:bodyPr>
          <a:p>
            <a:pPr algn="ctr"/>
            <a:r>
              <a:rPr lang="en-US" altLang="zh-CN" sz="1000" dirty="0">
                <a:latin typeface="Arial" panose="020B0604020202020204" pitchFamily="34" charset="0"/>
              </a:rPr>
              <a:t> </a:t>
            </a:r>
            <a:endParaRPr lang="en-US" altLang="zh-CN" sz="1000" dirty="0">
              <a:latin typeface="Arial" panose="020B0604020202020204" pitchFamily="34" charset="0"/>
            </a:endParaRPr>
          </a:p>
        </p:txBody>
      </p:sp>
      <p:sp>
        <p:nvSpPr>
          <p:cNvPr id="12299" name="矩形 12298"/>
          <p:cNvSpPr/>
          <p:nvPr/>
        </p:nvSpPr>
        <p:spPr>
          <a:xfrm>
            <a:off x="0" y="765175"/>
            <a:ext cx="5795963" cy="497205"/>
          </a:xfrm>
          <a:prstGeom prst="rect">
            <a:avLst/>
          </a:prstGeom>
          <a:noFill/>
          <a:ln w="9525">
            <a:noFill/>
          </a:ln>
          <a:effectLst>
            <a:prstShdw prst="shdw17" dist="17961" dir="2699999">
              <a:schemeClr val="accent1">
                <a:gamma/>
                <a:shade val="60000"/>
                <a:invGamma/>
              </a:schemeClr>
            </a:prstShdw>
          </a:effectLst>
        </p:spPr>
        <p:txBody>
          <a:bodyPr>
            <a:spAutoFit/>
          </a:bodyPr>
          <a:p>
            <a:pPr>
              <a:lnSpc>
                <a:spcPct val="110000"/>
              </a:lnSpc>
            </a:pPr>
            <a:r>
              <a:rPr lang="zh-CN" altLang="en-US" sz="2400" b="1" dirty="0">
                <a:solidFill>
                  <a:schemeClr val="bg1"/>
                </a:solidFill>
                <a:latin typeface="黑体" panose="02010609060101010101" pitchFamily="2" charset="-122"/>
                <a:ea typeface="黑体" panose="02010609060101010101" pitchFamily="2" charset="-122"/>
                <a:sym typeface="+mn-ea"/>
              </a:rPr>
              <a:t>序言</a:t>
            </a:r>
            <a:endParaRPr lang="zh-CN" altLang="en-US" sz="2400" b="1" dirty="0">
              <a:solidFill>
                <a:schemeClr val="bg1"/>
              </a:solidFill>
              <a:latin typeface="黑体" panose="02010609060101010101" pitchFamily="2" charset="-122"/>
              <a:ea typeface="黑体" panose="02010609060101010101" pitchFamily="2" charset="-122"/>
              <a:sym typeface="+mn-ea"/>
            </a:endParaRPr>
          </a:p>
        </p:txBody>
      </p:sp>
      <p:pic>
        <p:nvPicPr>
          <p:cNvPr id="12300" name="图片 12299"/>
          <p:cNvPicPr>
            <a:picLocks noChangeAspect="1"/>
          </p:cNvPicPr>
          <p:nvPr/>
        </p:nvPicPr>
        <p:blipFill>
          <a:blip r:embed="rId2"/>
          <a:stretch>
            <a:fillRect/>
          </a:stretch>
        </p:blipFill>
        <p:spPr>
          <a:xfrm>
            <a:off x="6172200" y="228600"/>
            <a:ext cx="2663825" cy="298450"/>
          </a:xfrm>
          <a:prstGeom prst="rect">
            <a:avLst/>
          </a:prstGeom>
          <a:noFill/>
          <a:ln w="9525">
            <a:noFill/>
          </a:ln>
        </p:spPr>
      </p:pic>
      <p:sp>
        <p:nvSpPr>
          <p:cNvPr id="7" name="文本框 6"/>
          <p:cNvSpPr txBox="1"/>
          <p:nvPr/>
        </p:nvSpPr>
        <p:spPr>
          <a:xfrm>
            <a:off x="822960" y="5926455"/>
            <a:ext cx="7650480" cy="521970"/>
          </a:xfrm>
          <a:prstGeom prst="rect">
            <a:avLst/>
          </a:prstGeom>
          <a:noFill/>
        </p:spPr>
        <p:txBody>
          <a:bodyPr wrap="none" rtlCol="0">
            <a:spAutoFit/>
          </a:bodyPr>
          <a:p>
            <a:r>
              <a:rPr lang="zh-CN" altLang="en-US" sz="2800" b="1">
                <a:solidFill>
                  <a:srgbClr val="0000FF"/>
                </a:solidFill>
                <a:latin typeface="微软雅黑" panose="020B0503020204020204" charset="-122"/>
                <a:ea typeface="微软雅黑" panose="020B0503020204020204" charset="-122"/>
              </a:rPr>
              <a:t>哪种企业可能将技术研发与应用建在职业院校？</a:t>
            </a:r>
            <a:endParaRPr lang="zh-CN" altLang="en-US" sz="2800" b="1">
              <a:solidFill>
                <a:srgbClr val="0000FF"/>
              </a:solidFill>
              <a:latin typeface="微软雅黑" panose="020B0503020204020204" charset="-122"/>
              <a:ea typeface="微软雅黑" panose="020B0503020204020204"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占位符 11"/>
          <p:cNvSpPr>
            <a:spLocks noGrp="1"/>
          </p:cNvSpPr>
          <p:nvPr>
            <p:ph type="body" idx="1"/>
          </p:nvPr>
        </p:nvSpPr>
        <p:spPr>
          <a:xfrm>
            <a:off x="153670" y="1343660"/>
            <a:ext cx="4015105" cy="1784350"/>
          </a:xfrm>
        </p:spPr>
        <p:txBody>
          <a:bodyPr/>
          <a:p>
            <a:r>
              <a:rPr lang="zh-CN" altLang="en-US" sz="4000">
                <a:latin typeface="微软雅黑" panose="020B0503020204020204" charset="-122"/>
                <a:ea typeface="微软雅黑" panose="020B0503020204020204" charset="-122"/>
              </a:rPr>
              <a:t>华为</a:t>
            </a:r>
            <a:endParaRPr lang="zh-CN" altLang="en-US" sz="4000">
              <a:latin typeface="微软雅黑" panose="020B0503020204020204" charset="-122"/>
              <a:ea typeface="微软雅黑" panose="020B0503020204020204" charset="-122"/>
            </a:endParaRPr>
          </a:p>
          <a:p>
            <a:r>
              <a:rPr lang="zh-CN" altLang="en-US" sz="3200">
                <a:latin typeface="微软雅黑" panose="020B0503020204020204" charset="-122"/>
                <a:ea typeface="微软雅黑" panose="020B0503020204020204" charset="-122"/>
              </a:rPr>
              <a:t>全球</a:t>
            </a:r>
            <a:r>
              <a:rPr lang="en-US" altLang="zh-CN" sz="3200">
                <a:latin typeface="微软雅黑" panose="020B0503020204020204" charset="-122"/>
                <a:ea typeface="微软雅黑" panose="020B0503020204020204" charset="-122"/>
              </a:rPr>
              <a:t>16</a:t>
            </a:r>
            <a:r>
              <a:rPr lang="zh-CN" altLang="en-US" sz="3200">
                <a:latin typeface="微软雅黑" panose="020B0503020204020204" charset="-122"/>
                <a:ea typeface="微软雅黑" panose="020B0503020204020204" charset="-122"/>
              </a:rPr>
              <a:t>个</a:t>
            </a:r>
            <a:r>
              <a:rPr lang="en-US" altLang="zh-CN" sz="3200">
                <a:latin typeface="微软雅黑" panose="020B0503020204020204" charset="-122"/>
                <a:ea typeface="微软雅黑" panose="020B0503020204020204" charset="-122"/>
                <a:sym typeface="+mn-ea"/>
              </a:rPr>
              <a:t>研发中心</a:t>
            </a:r>
            <a:endParaRPr lang="zh-CN" altLang="en-US" sz="3200">
              <a:latin typeface="微软雅黑" panose="020B0503020204020204" charset="-122"/>
              <a:ea typeface="微软雅黑" panose="020B0503020204020204" charset="-122"/>
            </a:endParaRPr>
          </a:p>
        </p:txBody>
      </p:sp>
      <p:pic>
        <p:nvPicPr>
          <p:cNvPr id="17" name="内容占位符 16" descr="华为"/>
          <p:cNvPicPr>
            <a:picLocks noChangeAspect="1"/>
          </p:cNvPicPr>
          <p:nvPr>
            <p:ph sz="half" idx="2"/>
          </p:nvPr>
        </p:nvPicPr>
        <p:blipFill>
          <a:blip r:embed="rId1"/>
          <a:stretch>
            <a:fillRect/>
          </a:stretch>
        </p:blipFill>
        <p:spPr>
          <a:xfrm>
            <a:off x="153670" y="3771900"/>
            <a:ext cx="4015105" cy="2673985"/>
          </a:xfrm>
          <a:prstGeom prst="rect">
            <a:avLst/>
          </a:prstGeom>
        </p:spPr>
      </p:pic>
      <p:sp>
        <p:nvSpPr>
          <p:cNvPr id="15" name="文本占位符 14"/>
          <p:cNvSpPr>
            <a:spLocks noGrp="1"/>
          </p:cNvSpPr>
          <p:nvPr>
            <p:ph type="body" sz="quarter" idx="3"/>
          </p:nvPr>
        </p:nvSpPr>
        <p:spPr>
          <a:xfrm>
            <a:off x="4496435" y="1567180"/>
            <a:ext cx="4034790" cy="1905000"/>
          </a:xfrm>
        </p:spPr>
        <p:txBody>
          <a:bodyPr/>
          <a:p>
            <a:r>
              <a:rPr lang="zh-CN" altLang="en-US" sz="4000">
                <a:latin typeface="微软雅黑" panose="020B0503020204020204" charset="-122"/>
                <a:ea typeface="微软雅黑" panose="020B0503020204020204" charset="-122"/>
              </a:rPr>
              <a:t>裕同包装</a:t>
            </a:r>
            <a:endParaRPr lang="zh-CN" altLang="en-US" sz="4000">
              <a:latin typeface="微软雅黑" panose="020B0503020204020204" charset="-122"/>
              <a:ea typeface="微软雅黑" panose="020B0503020204020204" charset="-122"/>
            </a:endParaRPr>
          </a:p>
          <a:p>
            <a:r>
              <a:rPr lang="en-US" altLang="zh-CN">
                <a:latin typeface="微软雅黑" panose="020B0503020204020204" charset="-122"/>
                <a:ea typeface="微软雅黑" panose="020B0503020204020204" charset="-122"/>
              </a:rPr>
              <a:t>2016、2017年“中国印刷</a:t>
            </a:r>
            <a:r>
              <a:rPr lang="zh-CN" altLang="en-US">
                <a:latin typeface="微软雅黑" panose="020B0503020204020204" charset="-122"/>
                <a:ea typeface="微软雅黑" panose="020B0503020204020204" charset="-122"/>
              </a:rPr>
              <a:t>包装</a:t>
            </a:r>
            <a:r>
              <a:rPr lang="en-US" altLang="zh-CN">
                <a:latin typeface="微软雅黑" panose="020B0503020204020204" charset="-122"/>
                <a:ea typeface="微软雅黑" panose="020B0503020204020204" charset="-122"/>
              </a:rPr>
              <a:t>企业百强”榜首</a:t>
            </a:r>
            <a:endParaRPr lang="en-US" altLang="zh-CN">
              <a:latin typeface="微软雅黑" panose="020B0503020204020204" charset="-122"/>
              <a:ea typeface="微软雅黑" panose="020B0503020204020204" charset="-122"/>
            </a:endParaRPr>
          </a:p>
          <a:p>
            <a:r>
              <a:rPr lang="zh-CN" altLang="en-US" sz="3200">
                <a:latin typeface="微软雅黑" panose="020B0503020204020204" charset="-122"/>
                <a:ea typeface="微软雅黑" panose="020B0503020204020204" charset="-122"/>
              </a:rPr>
              <a:t>裕同研究院</a:t>
            </a:r>
            <a:endParaRPr lang="zh-CN" altLang="en-US" sz="3200">
              <a:latin typeface="微软雅黑" panose="020B0503020204020204" charset="-122"/>
              <a:ea typeface="微软雅黑" panose="020B0503020204020204" charset="-122"/>
            </a:endParaRPr>
          </a:p>
          <a:p>
            <a:endParaRPr lang="en-US" altLang="zh-CN"/>
          </a:p>
        </p:txBody>
      </p:sp>
      <p:sp>
        <p:nvSpPr>
          <p:cNvPr id="12294" name="Rectangle 6"/>
          <p:cNvSpPr/>
          <p:nvPr/>
        </p:nvSpPr>
        <p:spPr>
          <a:xfrm>
            <a:off x="0" y="765175"/>
            <a:ext cx="9144000" cy="500063"/>
          </a:xfrm>
          <a:prstGeom prst="rect">
            <a:avLst/>
          </a:prstGeom>
          <a:solidFill>
            <a:schemeClr val="hlink"/>
          </a:solidFill>
          <a:ln w="9525">
            <a:noFill/>
          </a:ln>
        </p:spPr>
        <p:txBody>
          <a:bodyPr wrap="none" anchor="ctr"/>
          <a:p>
            <a:endParaRPr dirty="0">
              <a:latin typeface="Arial" panose="020B0604020202020204" pitchFamily="34" charset="0"/>
            </a:endParaRPr>
          </a:p>
        </p:txBody>
      </p:sp>
      <p:sp>
        <p:nvSpPr>
          <p:cNvPr id="12295" name="Rectangle 4"/>
          <p:cNvSpPr/>
          <p:nvPr/>
        </p:nvSpPr>
        <p:spPr>
          <a:xfrm>
            <a:off x="1116013" y="836296"/>
            <a:ext cx="6551612" cy="245110"/>
          </a:xfrm>
          <a:prstGeom prst="rect">
            <a:avLst/>
          </a:prstGeom>
          <a:noFill/>
          <a:ln w="9525">
            <a:noFill/>
          </a:ln>
        </p:spPr>
        <p:txBody>
          <a:bodyPr anchor="ctr">
            <a:spAutoFit/>
          </a:bodyPr>
          <a:p>
            <a:pPr algn="ctr"/>
            <a:r>
              <a:rPr lang="en-US" altLang="zh-CN" sz="1000" dirty="0">
                <a:latin typeface="Arial" panose="020B0604020202020204" pitchFamily="34" charset="0"/>
              </a:rPr>
              <a:t> </a:t>
            </a:r>
            <a:endParaRPr lang="en-US" altLang="zh-CN" sz="1000" dirty="0">
              <a:latin typeface="Arial" panose="020B0604020202020204" pitchFamily="34" charset="0"/>
            </a:endParaRPr>
          </a:p>
        </p:txBody>
      </p:sp>
      <p:sp>
        <p:nvSpPr>
          <p:cNvPr id="12299" name="矩形 12298"/>
          <p:cNvSpPr/>
          <p:nvPr/>
        </p:nvSpPr>
        <p:spPr>
          <a:xfrm>
            <a:off x="0" y="765175"/>
            <a:ext cx="5795963" cy="497205"/>
          </a:xfrm>
          <a:prstGeom prst="rect">
            <a:avLst/>
          </a:prstGeom>
          <a:noFill/>
          <a:ln w="9525">
            <a:noFill/>
          </a:ln>
          <a:effectLst>
            <a:prstShdw prst="shdw17" dist="17961" dir="2699999">
              <a:schemeClr val="accent1">
                <a:gamma/>
                <a:shade val="60000"/>
                <a:invGamma/>
              </a:schemeClr>
            </a:prstShdw>
          </a:effectLst>
        </p:spPr>
        <p:txBody>
          <a:bodyPr>
            <a:spAutoFit/>
          </a:bodyPr>
          <a:p>
            <a:pPr>
              <a:lnSpc>
                <a:spcPct val="110000"/>
              </a:lnSpc>
            </a:pPr>
            <a:r>
              <a:rPr lang="zh-CN" altLang="en-US" sz="2400" b="1" dirty="0">
                <a:solidFill>
                  <a:schemeClr val="bg1"/>
                </a:solidFill>
                <a:latin typeface="黑体" panose="02010609060101010101" pitchFamily="2" charset="-122"/>
                <a:ea typeface="黑体" panose="02010609060101010101" pitchFamily="2" charset="-122"/>
                <a:sym typeface="+mn-ea"/>
              </a:rPr>
              <a:t>序言</a:t>
            </a:r>
            <a:endParaRPr lang="zh-CN" altLang="en-US" sz="2400" b="1" dirty="0">
              <a:solidFill>
                <a:schemeClr val="bg1"/>
              </a:solidFill>
              <a:latin typeface="黑体" panose="02010609060101010101" pitchFamily="2" charset="-122"/>
              <a:ea typeface="黑体" panose="02010609060101010101" pitchFamily="2" charset="-122"/>
              <a:sym typeface="+mn-ea"/>
            </a:endParaRPr>
          </a:p>
        </p:txBody>
      </p:sp>
      <p:pic>
        <p:nvPicPr>
          <p:cNvPr id="12300" name="图片 12299"/>
          <p:cNvPicPr>
            <a:picLocks noChangeAspect="1"/>
          </p:cNvPicPr>
          <p:nvPr/>
        </p:nvPicPr>
        <p:blipFill>
          <a:blip r:embed="rId2"/>
          <a:stretch>
            <a:fillRect/>
          </a:stretch>
        </p:blipFill>
        <p:spPr>
          <a:xfrm>
            <a:off x="6172200" y="228600"/>
            <a:ext cx="2663825" cy="298450"/>
          </a:xfrm>
          <a:prstGeom prst="rect">
            <a:avLst/>
          </a:prstGeom>
          <a:noFill/>
          <a:ln w="9525">
            <a:noFill/>
          </a:ln>
        </p:spPr>
      </p:pic>
      <p:pic>
        <p:nvPicPr>
          <p:cNvPr id="20" name="内容占位符 19" descr="裕同"/>
          <p:cNvPicPr>
            <a:picLocks noChangeAspect="1"/>
          </p:cNvPicPr>
          <p:nvPr>
            <p:ph sz="quarter" idx="4"/>
          </p:nvPr>
        </p:nvPicPr>
        <p:blipFill>
          <a:blip r:embed="rId3"/>
          <a:srcRect t="5247" b="6393"/>
          <a:stretch>
            <a:fillRect/>
          </a:stretch>
        </p:blipFill>
        <p:spPr>
          <a:xfrm>
            <a:off x="4494530" y="3734435"/>
            <a:ext cx="4107815" cy="2738120"/>
          </a:xfrm>
          <a:prstGeom prst="rect">
            <a:avLst/>
          </a:prstGeom>
        </p:spPr>
      </p:pic>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占位符 5" descr="广东省教育厅十三五"/>
          <p:cNvPicPr>
            <a:picLocks noChangeAspect="1"/>
          </p:cNvPicPr>
          <p:nvPr>
            <p:ph type="pic" idx="1"/>
          </p:nvPr>
        </p:nvPicPr>
        <p:blipFill>
          <a:blip r:embed="rId1"/>
          <a:stretch>
            <a:fillRect/>
          </a:stretch>
        </p:blipFill>
        <p:spPr>
          <a:xfrm>
            <a:off x="601980" y="1537335"/>
            <a:ext cx="7861935" cy="2715895"/>
          </a:xfrm>
          <a:prstGeom prst="rect">
            <a:avLst/>
          </a:prstGeom>
        </p:spPr>
      </p:pic>
      <p:sp>
        <p:nvSpPr>
          <p:cNvPr id="4" name="文本占位符 3"/>
          <p:cNvSpPr>
            <a:spLocks noGrp="1"/>
          </p:cNvSpPr>
          <p:nvPr>
            <p:ph type="body" sz="half" idx="2"/>
          </p:nvPr>
        </p:nvSpPr>
        <p:spPr>
          <a:xfrm>
            <a:off x="680085" y="4411980"/>
            <a:ext cx="7783830" cy="1783715"/>
          </a:xfrm>
        </p:spPr>
        <p:txBody>
          <a:bodyPr/>
          <a:p>
            <a:pPr algn="ctr">
              <a:lnSpc>
                <a:spcPct val="100000"/>
              </a:lnSpc>
              <a:spcBef>
                <a:spcPts val="600"/>
              </a:spcBef>
              <a:spcAft>
                <a:spcPts val="600"/>
              </a:spcAft>
            </a:pPr>
            <a:r>
              <a:rPr lang="zh-CN" altLang="en-US" sz="2400">
                <a:latin typeface="微软雅黑" panose="020B0503020204020204" charset="-122"/>
                <a:ea typeface="微软雅黑" panose="020B0503020204020204" charset="-122"/>
              </a:rPr>
              <a:t>第三节 提升职业教育服务产业转型升级能力</a:t>
            </a:r>
            <a:endParaRPr lang="zh-CN" altLang="en-US" sz="2400">
              <a:latin typeface="微软雅黑" panose="020B0503020204020204" charset="-122"/>
              <a:ea typeface="微软雅黑" panose="020B0503020204020204" charset="-122"/>
            </a:endParaRPr>
          </a:p>
          <a:p>
            <a:pPr>
              <a:lnSpc>
                <a:spcPct val="100000"/>
              </a:lnSpc>
              <a:spcBef>
                <a:spcPts val="600"/>
              </a:spcBef>
              <a:spcAft>
                <a:spcPts val="600"/>
              </a:spcAft>
            </a:pPr>
            <a:r>
              <a:rPr lang="zh-CN" altLang="en-US" sz="2400">
                <a:latin typeface="微软雅黑" panose="020B0503020204020204" charset="-122"/>
                <a:ea typeface="微软雅黑" panose="020B0503020204020204" charset="-122"/>
              </a:rPr>
              <a:t>       推动产教融合发展：</a:t>
            </a:r>
            <a:r>
              <a:rPr lang="zh-CN" altLang="en-US" sz="2400" b="1">
                <a:solidFill>
                  <a:srgbClr val="FF3399"/>
                </a:solidFill>
                <a:latin typeface="微软雅黑" panose="020B0503020204020204" charset="-122"/>
                <a:ea typeface="微软雅黑" panose="020B0503020204020204" charset="-122"/>
              </a:rPr>
              <a:t>鼓励</a:t>
            </a:r>
            <a:r>
              <a:rPr lang="zh-CN" altLang="en-US" sz="3200" b="1">
                <a:solidFill>
                  <a:srgbClr val="0000FF"/>
                </a:solidFill>
                <a:latin typeface="微软雅黑" panose="020B0503020204020204" charset="-122"/>
                <a:ea typeface="微软雅黑" panose="020B0503020204020204" charset="-122"/>
              </a:rPr>
              <a:t>企业</a:t>
            </a:r>
            <a:r>
              <a:rPr lang="zh-CN" altLang="en-US" sz="2400">
                <a:latin typeface="微软雅黑" panose="020B0503020204020204" charset="-122"/>
                <a:ea typeface="微软雅黑" panose="020B0503020204020204" charset="-122"/>
              </a:rPr>
              <a:t>将</a:t>
            </a:r>
            <a:r>
              <a:rPr lang="zh-CN" altLang="en-US" sz="2400" b="1">
                <a:solidFill>
                  <a:srgbClr val="FF3399"/>
                </a:solidFill>
                <a:latin typeface="微软雅黑" panose="020B0503020204020204" charset="-122"/>
                <a:ea typeface="微软雅黑" panose="020B0503020204020204" charset="-122"/>
              </a:rPr>
              <a:t>技术研发与应用</a:t>
            </a:r>
            <a:r>
              <a:rPr lang="zh-CN" altLang="en-US" sz="2400">
                <a:latin typeface="微软雅黑" panose="020B0503020204020204" charset="-122"/>
                <a:ea typeface="微软雅黑" panose="020B0503020204020204" charset="-122"/>
              </a:rPr>
              <a:t>、员工继续教育和培训基地</a:t>
            </a:r>
            <a:r>
              <a:rPr lang="zh-CN" altLang="en-US" sz="2400" b="1">
                <a:solidFill>
                  <a:srgbClr val="FF3399"/>
                </a:solidFill>
                <a:latin typeface="微软雅黑" panose="020B0503020204020204" charset="-122"/>
                <a:ea typeface="微软雅黑" panose="020B0503020204020204" charset="-122"/>
              </a:rPr>
              <a:t>建在职业院校</a:t>
            </a:r>
            <a:r>
              <a:rPr lang="zh-CN" altLang="en-US" sz="2400">
                <a:latin typeface="微软雅黑" panose="020B0503020204020204" charset="-122"/>
                <a:ea typeface="微软雅黑" panose="020B0503020204020204" charset="-122"/>
              </a:rPr>
              <a:t>。</a:t>
            </a:r>
            <a:endParaRPr lang="zh-CN" altLang="en-US" sz="2400">
              <a:latin typeface="微软雅黑" panose="020B0503020204020204" charset="-122"/>
              <a:ea typeface="微软雅黑" panose="020B0503020204020204" charset="-122"/>
            </a:endParaRPr>
          </a:p>
        </p:txBody>
      </p:sp>
      <p:sp>
        <p:nvSpPr>
          <p:cNvPr id="12294" name="Rectangle 6"/>
          <p:cNvSpPr/>
          <p:nvPr/>
        </p:nvSpPr>
        <p:spPr>
          <a:xfrm>
            <a:off x="0" y="765175"/>
            <a:ext cx="9144000" cy="500063"/>
          </a:xfrm>
          <a:prstGeom prst="rect">
            <a:avLst/>
          </a:prstGeom>
          <a:solidFill>
            <a:schemeClr val="hlink"/>
          </a:solidFill>
          <a:ln w="9525">
            <a:noFill/>
          </a:ln>
        </p:spPr>
        <p:txBody>
          <a:bodyPr wrap="none" anchor="ctr"/>
          <a:p>
            <a:endParaRPr dirty="0">
              <a:latin typeface="Arial" panose="020B0604020202020204" pitchFamily="34" charset="0"/>
            </a:endParaRPr>
          </a:p>
        </p:txBody>
      </p:sp>
      <p:sp>
        <p:nvSpPr>
          <p:cNvPr id="12295" name="Rectangle 4"/>
          <p:cNvSpPr/>
          <p:nvPr/>
        </p:nvSpPr>
        <p:spPr>
          <a:xfrm>
            <a:off x="1116013" y="836296"/>
            <a:ext cx="6551612" cy="245110"/>
          </a:xfrm>
          <a:prstGeom prst="rect">
            <a:avLst/>
          </a:prstGeom>
          <a:noFill/>
          <a:ln w="9525">
            <a:noFill/>
          </a:ln>
        </p:spPr>
        <p:txBody>
          <a:bodyPr anchor="ctr">
            <a:spAutoFit/>
          </a:bodyPr>
          <a:p>
            <a:pPr algn="ctr"/>
            <a:r>
              <a:rPr lang="en-US" altLang="zh-CN" sz="1000" dirty="0">
                <a:latin typeface="Arial" panose="020B0604020202020204" pitchFamily="34" charset="0"/>
              </a:rPr>
              <a:t> </a:t>
            </a:r>
            <a:endParaRPr lang="en-US" altLang="zh-CN" sz="1000" dirty="0">
              <a:latin typeface="Arial" panose="020B0604020202020204" pitchFamily="34" charset="0"/>
            </a:endParaRPr>
          </a:p>
        </p:txBody>
      </p:sp>
      <p:sp>
        <p:nvSpPr>
          <p:cNvPr id="12299" name="矩形 12298"/>
          <p:cNvSpPr/>
          <p:nvPr/>
        </p:nvSpPr>
        <p:spPr>
          <a:xfrm>
            <a:off x="0" y="765175"/>
            <a:ext cx="5795963" cy="497205"/>
          </a:xfrm>
          <a:prstGeom prst="rect">
            <a:avLst/>
          </a:prstGeom>
          <a:noFill/>
          <a:ln w="9525">
            <a:noFill/>
          </a:ln>
          <a:effectLst>
            <a:prstShdw prst="shdw17" dist="17961" dir="2699999">
              <a:schemeClr val="accent1">
                <a:gamma/>
                <a:shade val="60000"/>
                <a:invGamma/>
              </a:schemeClr>
            </a:prstShdw>
          </a:effectLst>
        </p:spPr>
        <p:txBody>
          <a:bodyPr>
            <a:spAutoFit/>
          </a:bodyPr>
          <a:p>
            <a:pPr>
              <a:lnSpc>
                <a:spcPct val="110000"/>
              </a:lnSpc>
            </a:pPr>
            <a:r>
              <a:rPr lang="zh-CN" altLang="en-US" sz="2400" b="1" dirty="0">
                <a:solidFill>
                  <a:schemeClr val="bg1"/>
                </a:solidFill>
                <a:latin typeface="黑体" panose="02010609060101010101" pitchFamily="2" charset="-122"/>
                <a:ea typeface="黑体" panose="02010609060101010101" pitchFamily="2" charset="-122"/>
                <a:sym typeface="+mn-ea"/>
              </a:rPr>
              <a:t>序言</a:t>
            </a:r>
            <a:endParaRPr lang="zh-CN" altLang="en-US" sz="2400" b="1" dirty="0">
              <a:solidFill>
                <a:schemeClr val="bg1"/>
              </a:solidFill>
              <a:latin typeface="黑体" panose="02010609060101010101" pitchFamily="2" charset="-122"/>
              <a:ea typeface="黑体" panose="02010609060101010101" pitchFamily="2" charset="-122"/>
              <a:sym typeface="+mn-ea"/>
            </a:endParaRPr>
          </a:p>
        </p:txBody>
      </p:sp>
      <p:pic>
        <p:nvPicPr>
          <p:cNvPr id="12300" name="图片 12299"/>
          <p:cNvPicPr>
            <a:picLocks noChangeAspect="1"/>
          </p:cNvPicPr>
          <p:nvPr/>
        </p:nvPicPr>
        <p:blipFill>
          <a:blip r:embed="rId2"/>
          <a:stretch>
            <a:fillRect/>
          </a:stretch>
        </p:blipFill>
        <p:spPr>
          <a:xfrm>
            <a:off x="6172200" y="228600"/>
            <a:ext cx="2663825" cy="298450"/>
          </a:xfrm>
          <a:prstGeom prst="rect">
            <a:avLst/>
          </a:prstGeom>
          <a:noFill/>
          <a:ln w="9525">
            <a:noFill/>
          </a:ln>
        </p:spPr>
      </p:pic>
      <p:sp>
        <p:nvSpPr>
          <p:cNvPr id="7" name="文本框 6"/>
          <p:cNvSpPr txBox="1"/>
          <p:nvPr/>
        </p:nvSpPr>
        <p:spPr>
          <a:xfrm>
            <a:off x="3277870" y="6064250"/>
            <a:ext cx="1605280" cy="521970"/>
          </a:xfrm>
          <a:prstGeom prst="rect">
            <a:avLst/>
          </a:prstGeom>
          <a:noFill/>
        </p:spPr>
        <p:txBody>
          <a:bodyPr wrap="none" rtlCol="0">
            <a:spAutoFit/>
          </a:bodyPr>
          <a:p>
            <a:r>
              <a:rPr lang="zh-CN" altLang="en-US" sz="2800" b="1">
                <a:solidFill>
                  <a:srgbClr val="0000FF"/>
                </a:solidFill>
                <a:latin typeface="微软雅黑" panose="020B0503020204020204" charset="-122"/>
                <a:ea typeface="微软雅黑" panose="020B0503020204020204" charset="-122"/>
              </a:rPr>
              <a:t>中小企业</a:t>
            </a:r>
            <a:endParaRPr lang="zh-CN" altLang="en-US" sz="2800" b="1">
              <a:solidFill>
                <a:srgbClr val="0000FF"/>
              </a:solidFill>
              <a:latin typeface="微软雅黑" panose="020B0503020204020204" charset="-122"/>
              <a:ea typeface="微软雅黑" panose="020B0503020204020204"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4" name="Rectangle 6"/>
          <p:cNvSpPr/>
          <p:nvPr/>
        </p:nvSpPr>
        <p:spPr>
          <a:xfrm>
            <a:off x="0" y="765175"/>
            <a:ext cx="9144000" cy="500063"/>
          </a:xfrm>
          <a:prstGeom prst="rect">
            <a:avLst/>
          </a:prstGeom>
          <a:solidFill>
            <a:schemeClr val="hlink"/>
          </a:solidFill>
          <a:ln w="9525">
            <a:noFill/>
          </a:ln>
        </p:spPr>
        <p:txBody>
          <a:bodyPr wrap="none" anchor="ctr"/>
          <a:p>
            <a:endParaRPr dirty="0">
              <a:latin typeface="Arial" panose="020B0604020202020204" pitchFamily="34" charset="0"/>
            </a:endParaRPr>
          </a:p>
        </p:txBody>
      </p:sp>
      <p:sp>
        <p:nvSpPr>
          <p:cNvPr id="12295" name="Rectangle 4"/>
          <p:cNvSpPr/>
          <p:nvPr/>
        </p:nvSpPr>
        <p:spPr>
          <a:xfrm>
            <a:off x="1116013" y="836613"/>
            <a:ext cx="6551612" cy="244475"/>
          </a:xfrm>
          <a:prstGeom prst="rect">
            <a:avLst/>
          </a:prstGeom>
          <a:noFill/>
          <a:ln w="9525">
            <a:noFill/>
          </a:ln>
        </p:spPr>
        <p:txBody>
          <a:bodyPr anchor="ctr">
            <a:spAutoFit/>
          </a:bodyPr>
          <a:p>
            <a:pPr algn="ctr"/>
            <a:r>
              <a:rPr lang="en-US" altLang="zh-CN" sz="1000" dirty="0">
                <a:latin typeface="Arial" panose="020B0604020202020204" pitchFamily="34" charset="0"/>
              </a:rPr>
              <a:t> </a:t>
            </a:r>
            <a:endParaRPr lang="en-US" altLang="zh-CN" sz="1000" dirty="0">
              <a:latin typeface="Arial" panose="020B0604020202020204" pitchFamily="34" charset="0"/>
            </a:endParaRPr>
          </a:p>
        </p:txBody>
      </p:sp>
      <p:sp>
        <p:nvSpPr>
          <p:cNvPr id="12299" name="矩形 12298"/>
          <p:cNvSpPr/>
          <p:nvPr/>
        </p:nvSpPr>
        <p:spPr>
          <a:xfrm>
            <a:off x="0" y="765175"/>
            <a:ext cx="5795963" cy="497205"/>
          </a:xfrm>
          <a:prstGeom prst="rect">
            <a:avLst/>
          </a:prstGeom>
          <a:noFill/>
          <a:ln w="9525">
            <a:noFill/>
          </a:ln>
          <a:effectLst>
            <a:prstShdw prst="shdw17" dist="17961" dir="2699999">
              <a:schemeClr val="accent1">
                <a:gamma/>
                <a:shade val="60000"/>
                <a:invGamma/>
              </a:schemeClr>
            </a:prstShdw>
          </a:effectLst>
        </p:spPr>
        <p:txBody>
          <a:bodyPr>
            <a:spAutoFit/>
          </a:bodyPr>
          <a:p>
            <a:pPr>
              <a:lnSpc>
                <a:spcPct val="110000"/>
              </a:lnSpc>
            </a:pPr>
            <a:r>
              <a:rPr lang="zh-CN" altLang="en-US" sz="2400" b="1" dirty="0">
                <a:solidFill>
                  <a:schemeClr val="bg1"/>
                </a:solidFill>
                <a:latin typeface="黑体" panose="02010609060101010101" pitchFamily="2" charset="-122"/>
                <a:ea typeface="黑体" panose="02010609060101010101" pitchFamily="2" charset="-122"/>
                <a:sym typeface="+mn-ea"/>
              </a:rPr>
              <a:t>序言</a:t>
            </a:r>
            <a:r>
              <a:rPr lang="en-US" altLang="zh-CN" sz="2400" b="1" dirty="0">
                <a:solidFill>
                  <a:schemeClr val="bg1"/>
                </a:solidFill>
                <a:latin typeface="黑体" panose="02010609060101010101" pitchFamily="2" charset="-122"/>
                <a:ea typeface="黑体" panose="02010609060101010101" pitchFamily="2" charset="-122"/>
                <a:sym typeface="+mn-ea"/>
              </a:rPr>
              <a:t>---</a:t>
            </a:r>
            <a:r>
              <a:rPr lang="zh-CN" altLang="en-US" sz="2400" b="1" dirty="0">
                <a:solidFill>
                  <a:schemeClr val="bg1"/>
                </a:solidFill>
                <a:latin typeface="黑体" panose="02010609060101010101" pitchFamily="2" charset="-122"/>
                <a:ea typeface="黑体" panose="02010609060101010101" pitchFamily="2" charset="-122"/>
                <a:sym typeface="+mn-ea"/>
              </a:rPr>
              <a:t>实践单位基本情况</a:t>
            </a:r>
            <a:endParaRPr lang="zh-CN" altLang="en-US" sz="2400" b="1" dirty="0">
              <a:solidFill>
                <a:schemeClr val="bg1"/>
              </a:solidFill>
              <a:latin typeface="黑体" panose="02010609060101010101" pitchFamily="2" charset="-122"/>
              <a:ea typeface="黑体" panose="02010609060101010101" pitchFamily="2" charset="-122"/>
              <a:sym typeface="+mn-ea"/>
            </a:endParaRPr>
          </a:p>
        </p:txBody>
      </p:sp>
      <p:pic>
        <p:nvPicPr>
          <p:cNvPr id="12300" name="图片 12299"/>
          <p:cNvPicPr>
            <a:picLocks noChangeAspect="1"/>
          </p:cNvPicPr>
          <p:nvPr/>
        </p:nvPicPr>
        <p:blipFill>
          <a:blip r:embed="rId1"/>
          <a:stretch>
            <a:fillRect/>
          </a:stretch>
        </p:blipFill>
        <p:spPr>
          <a:xfrm>
            <a:off x="6172200" y="228600"/>
            <a:ext cx="2663825" cy="298450"/>
          </a:xfrm>
          <a:prstGeom prst="rect">
            <a:avLst/>
          </a:prstGeom>
          <a:noFill/>
          <a:ln w="9525">
            <a:noFill/>
          </a:ln>
        </p:spPr>
      </p:pic>
      <p:sp>
        <p:nvSpPr>
          <p:cNvPr id="14" name="文本占位符 11"/>
          <p:cNvSpPr txBox="1"/>
          <p:nvPr>
            <p:custDataLst>
              <p:tags r:id="rId2"/>
            </p:custDataLst>
          </p:nvPr>
        </p:nvSpPr>
        <p:spPr>
          <a:xfrm>
            <a:off x="630555" y="1520825"/>
            <a:ext cx="3583305" cy="5086350"/>
          </a:xfrm>
          <a:prstGeom prst="rect">
            <a:avLst/>
          </a:prstGeom>
        </p:spPr>
        <p:txBody>
          <a:bodyPr>
            <a:normAutofit fontScale="90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lnSpc>
                <a:spcPct val="100000"/>
              </a:lnSpc>
              <a:spcAft>
                <a:spcPts val="500"/>
              </a:spcAft>
            </a:pPr>
            <a:r>
              <a:rPr lang="zh-CN" altLang="en-US" sz="2400" strike="noStrike" noProof="1" dirty="0" smtClean="0">
                <a:latin typeface="+mn-lt"/>
                <a:ea typeface="+mn-ea"/>
                <a:cs typeface="+mn-cs"/>
              </a:rPr>
              <a:t>成立于2008年，拥有专业技术人员且有多年从事此行业经验，位于惠州市仲恺高新区潼湖镇元宝工业园，距离河源、广州、深圳均60分钟左右的运输时间。</a:t>
            </a:r>
            <a:endParaRPr lang="zh-CN" altLang="en-US" sz="2400" strike="noStrike" noProof="1" dirty="0" smtClean="0"/>
          </a:p>
          <a:p>
            <a:pPr algn="just" fontAlgn="base">
              <a:lnSpc>
                <a:spcPct val="100000"/>
              </a:lnSpc>
              <a:spcAft>
                <a:spcPts val="500"/>
              </a:spcAft>
            </a:pPr>
            <a:r>
              <a:rPr lang="zh-CN" altLang="en-US" sz="2400" strike="noStrike" noProof="1" dirty="0" smtClean="0">
                <a:latin typeface="+mn-lt"/>
                <a:ea typeface="+mn-ea"/>
                <a:cs typeface="+mn-cs"/>
              </a:rPr>
              <a:t>主要经营：表印油墨、里印复合油墨、稀释剂、防伪油墨等</a:t>
            </a:r>
            <a:r>
              <a:rPr lang="en-US" altLang="zh-CN" sz="2400" strike="noStrike" noProof="1" dirty="0" smtClean="0">
                <a:latin typeface="+mn-lt"/>
                <a:ea typeface="+mn-ea"/>
                <a:cs typeface="+mn-cs"/>
              </a:rPr>
              <a:t>.</a:t>
            </a:r>
            <a:endParaRPr lang="en-US" altLang="zh-CN" sz="2400" strike="noStrike" noProof="1" dirty="0" smtClean="0">
              <a:latin typeface="+mn-lt"/>
              <a:ea typeface="+mn-ea"/>
              <a:cs typeface="+mn-cs"/>
            </a:endParaRPr>
          </a:p>
          <a:p>
            <a:pPr algn="just" fontAlgn="base">
              <a:lnSpc>
                <a:spcPct val="100000"/>
              </a:lnSpc>
              <a:spcAft>
                <a:spcPts val="500"/>
              </a:spcAft>
            </a:pPr>
            <a:r>
              <a:rPr lang="en-US" altLang="zh-CN" sz="2400" strike="noStrike" noProof="1" dirty="0" smtClean="0">
                <a:latin typeface="+mn-lt"/>
                <a:ea typeface="+mn-ea"/>
                <a:cs typeface="+mn-cs"/>
              </a:rPr>
              <a:t>2012</a:t>
            </a:r>
            <a:r>
              <a:rPr lang="zh-CN" altLang="en-US" sz="2400" strike="noStrike" noProof="1" dirty="0" smtClean="0">
                <a:latin typeface="+mn-lt"/>
                <a:ea typeface="+mn-ea"/>
                <a:cs typeface="+mn-cs"/>
              </a:rPr>
              <a:t>年</a:t>
            </a:r>
            <a:r>
              <a:rPr lang="en-US" altLang="zh-CN" sz="2400" strike="noStrike" noProof="1" dirty="0" smtClean="0">
                <a:latin typeface="+mn-lt"/>
                <a:ea typeface="+mn-ea"/>
                <a:cs typeface="+mn-cs"/>
              </a:rPr>
              <a:t>11</a:t>
            </a:r>
            <a:r>
              <a:rPr lang="zh-CN" altLang="en-US" sz="2400" strike="noStrike" noProof="1" dirty="0" smtClean="0">
                <a:latin typeface="+mn-lt"/>
                <a:ea typeface="+mn-ea"/>
                <a:cs typeface="+mn-cs"/>
              </a:rPr>
              <a:t>月，与广东轻工职业技术学院合作共建</a:t>
            </a:r>
            <a:r>
              <a:rPr lang="zh-CN" altLang="en-US" sz="2400" strike="noStrike" noProof="1" dirty="0" smtClean="0">
                <a:solidFill>
                  <a:srgbClr val="FF3399"/>
                </a:solidFill>
                <a:latin typeface="黑体" panose="02010609060101010101" pitchFamily="2" charset="-122"/>
                <a:ea typeface="黑体" panose="02010609060101010101" pitchFamily="2" charset="-122"/>
                <a:cs typeface="+mn-cs"/>
              </a:rPr>
              <a:t>“随和•广轻油墨研发中心”校企产学研平台</a:t>
            </a:r>
            <a:r>
              <a:rPr lang="zh-CN" altLang="en-US" sz="2400" strike="noStrike" noProof="1" dirty="0" smtClean="0">
                <a:latin typeface="+mn-lt"/>
                <a:ea typeface="+mn-ea"/>
                <a:cs typeface="+mn-cs"/>
              </a:rPr>
              <a:t>。</a:t>
            </a:r>
            <a:endParaRPr lang="zh-CN" altLang="en-US" sz="2400" strike="noStrike" noProof="1" dirty="0" smtClean="0">
              <a:latin typeface="+mn-lt"/>
              <a:ea typeface="+mn-ea"/>
              <a:cs typeface="+mn-cs"/>
            </a:endParaRPr>
          </a:p>
        </p:txBody>
      </p:sp>
      <p:pic>
        <p:nvPicPr>
          <p:cNvPr id="6147" name="图片 1" descr="IMG_0367"/>
          <p:cNvPicPr>
            <a:picLocks noChangeAspect="1"/>
          </p:cNvPicPr>
          <p:nvPr/>
        </p:nvPicPr>
        <p:blipFill>
          <a:blip r:embed="rId3"/>
          <a:stretch>
            <a:fillRect/>
          </a:stretch>
        </p:blipFill>
        <p:spPr>
          <a:xfrm>
            <a:off x="4874578" y="1479550"/>
            <a:ext cx="3808412" cy="2540000"/>
          </a:xfrm>
          <a:prstGeom prst="rect">
            <a:avLst/>
          </a:prstGeom>
          <a:noFill/>
          <a:ln w="9525">
            <a:noFill/>
          </a:ln>
        </p:spPr>
      </p:pic>
      <p:pic>
        <p:nvPicPr>
          <p:cNvPr id="5" name="图片 4" descr="IMG_4712"/>
          <p:cNvPicPr>
            <a:picLocks noChangeAspect="1"/>
          </p:cNvPicPr>
          <p:nvPr/>
        </p:nvPicPr>
        <p:blipFill>
          <a:blip r:embed="rId4"/>
          <a:srcRect l="52907" t="22104" r="16801" b="10522"/>
          <a:stretch>
            <a:fillRect/>
          </a:stretch>
        </p:blipFill>
        <p:spPr>
          <a:xfrm rot="16200000">
            <a:off x="5549424" y="3473926"/>
            <a:ext cx="2457450" cy="3808413"/>
          </a:xfrm>
          <a:prstGeom prst="rect">
            <a:avLst/>
          </a:prstGeom>
          <a:solidFill>
            <a:schemeClr val="lt1"/>
          </a:solidFill>
        </p:spPr>
      </p:pic>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4" name="Rectangle 6"/>
          <p:cNvSpPr/>
          <p:nvPr/>
        </p:nvSpPr>
        <p:spPr>
          <a:xfrm>
            <a:off x="0" y="765175"/>
            <a:ext cx="9144000" cy="500063"/>
          </a:xfrm>
          <a:prstGeom prst="rect">
            <a:avLst/>
          </a:prstGeom>
          <a:solidFill>
            <a:schemeClr val="hlink"/>
          </a:solidFill>
          <a:ln w="9525">
            <a:noFill/>
          </a:ln>
        </p:spPr>
        <p:txBody>
          <a:bodyPr wrap="none" anchor="ctr"/>
          <a:p>
            <a:endParaRPr dirty="0">
              <a:latin typeface="Arial" panose="020B0604020202020204" pitchFamily="34" charset="0"/>
            </a:endParaRPr>
          </a:p>
        </p:txBody>
      </p:sp>
      <p:sp>
        <p:nvSpPr>
          <p:cNvPr id="12295" name="Rectangle 4"/>
          <p:cNvSpPr/>
          <p:nvPr/>
        </p:nvSpPr>
        <p:spPr>
          <a:xfrm>
            <a:off x="1116013" y="836613"/>
            <a:ext cx="6551612" cy="244475"/>
          </a:xfrm>
          <a:prstGeom prst="rect">
            <a:avLst/>
          </a:prstGeom>
          <a:noFill/>
          <a:ln w="9525">
            <a:noFill/>
          </a:ln>
        </p:spPr>
        <p:txBody>
          <a:bodyPr anchor="ctr">
            <a:spAutoFit/>
          </a:bodyPr>
          <a:p>
            <a:pPr algn="ctr"/>
            <a:r>
              <a:rPr lang="en-US" altLang="zh-CN" sz="1000" dirty="0">
                <a:latin typeface="Arial" panose="020B0604020202020204" pitchFamily="34" charset="0"/>
              </a:rPr>
              <a:t> </a:t>
            </a:r>
            <a:endParaRPr lang="en-US" altLang="zh-CN" sz="1000" dirty="0">
              <a:latin typeface="Arial" panose="020B0604020202020204" pitchFamily="34" charset="0"/>
            </a:endParaRPr>
          </a:p>
        </p:txBody>
      </p:sp>
      <p:sp>
        <p:nvSpPr>
          <p:cNvPr id="12299" name="矩形 12298"/>
          <p:cNvSpPr/>
          <p:nvPr/>
        </p:nvSpPr>
        <p:spPr>
          <a:xfrm>
            <a:off x="0" y="765175"/>
            <a:ext cx="5795963" cy="497205"/>
          </a:xfrm>
          <a:prstGeom prst="rect">
            <a:avLst/>
          </a:prstGeom>
          <a:noFill/>
          <a:ln w="9525">
            <a:noFill/>
          </a:ln>
          <a:effectLst>
            <a:prstShdw prst="shdw17" dist="17961" dir="2699999">
              <a:schemeClr val="accent1">
                <a:gamma/>
                <a:shade val="60000"/>
                <a:invGamma/>
              </a:schemeClr>
            </a:prstShdw>
          </a:effectLst>
        </p:spPr>
        <p:txBody>
          <a:bodyPr>
            <a:spAutoFit/>
          </a:bodyPr>
          <a:p>
            <a:pPr>
              <a:lnSpc>
                <a:spcPct val="110000"/>
              </a:lnSpc>
            </a:pPr>
            <a:r>
              <a:rPr lang="zh-CN" altLang="en-US" sz="2400" b="1" dirty="0">
                <a:solidFill>
                  <a:schemeClr val="bg1"/>
                </a:solidFill>
                <a:latin typeface="黑体" panose="02010609060101010101" pitchFamily="2" charset="-122"/>
                <a:ea typeface="黑体" panose="02010609060101010101" pitchFamily="2" charset="-122"/>
                <a:sym typeface="+mn-ea"/>
              </a:rPr>
              <a:t>序言</a:t>
            </a:r>
            <a:r>
              <a:rPr lang="en-US" altLang="zh-CN" sz="2400" b="1" dirty="0">
                <a:solidFill>
                  <a:schemeClr val="bg1"/>
                </a:solidFill>
                <a:latin typeface="黑体" panose="02010609060101010101" pitchFamily="2" charset="-122"/>
                <a:ea typeface="黑体" panose="02010609060101010101" pitchFamily="2" charset="-122"/>
                <a:sym typeface="+mn-ea"/>
              </a:rPr>
              <a:t>---</a:t>
            </a:r>
            <a:r>
              <a:rPr lang="zh-CN" altLang="en-US" sz="2400" b="1" dirty="0">
                <a:solidFill>
                  <a:schemeClr val="bg1"/>
                </a:solidFill>
                <a:latin typeface="黑体" panose="02010609060101010101" pitchFamily="2" charset="-122"/>
                <a:ea typeface="黑体" panose="02010609060101010101" pitchFamily="2" charset="-122"/>
                <a:sym typeface="+mn-ea"/>
              </a:rPr>
              <a:t>本人</a:t>
            </a:r>
            <a:r>
              <a:rPr lang="zh-CN" altLang="en-US" sz="2400" b="1" dirty="0">
                <a:solidFill>
                  <a:schemeClr val="bg1"/>
                </a:solidFill>
                <a:latin typeface="黑体" panose="02010609060101010101" pitchFamily="2" charset="-122"/>
                <a:ea typeface="黑体" panose="02010609060101010101" pitchFamily="2" charset="-122"/>
                <a:sym typeface="+mn-ea"/>
              </a:rPr>
              <a:t>基本情况</a:t>
            </a:r>
            <a:endParaRPr lang="zh-CN" altLang="en-US" sz="2400" b="1" dirty="0">
              <a:solidFill>
                <a:schemeClr val="bg1"/>
              </a:solidFill>
              <a:latin typeface="黑体" panose="02010609060101010101" pitchFamily="2" charset="-122"/>
              <a:ea typeface="黑体" panose="02010609060101010101" pitchFamily="2" charset="-122"/>
              <a:sym typeface="+mn-ea"/>
            </a:endParaRPr>
          </a:p>
        </p:txBody>
      </p:sp>
      <p:pic>
        <p:nvPicPr>
          <p:cNvPr id="12300" name="图片 12299"/>
          <p:cNvPicPr>
            <a:picLocks noChangeAspect="1"/>
          </p:cNvPicPr>
          <p:nvPr/>
        </p:nvPicPr>
        <p:blipFill>
          <a:blip r:embed="rId1"/>
          <a:stretch>
            <a:fillRect/>
          </a:stretch>
        </p:blipFill>
        <p:spPr>
          <a:xfrm>
            <a:off x="6172200" y="228600"/>
            <a:ext cx="2663825" cy="298450"/>
          </a:xfrm>
          <a:prstGeom prst="rect">
            <a:avLst/>
          </a:prstGeom>
          <a:noFill/>
          <a:ln w="9525">
            <a:noFill/>
          </a:ln>
        </p:spPr>
      </p:pic>
      <p:sp>
        <p:nvSpPr>
          <p:cNvPr id="14" name="文本占位符 11"/>
          <p:cNvSpPr txBox="1"/>
          <p:nvPr>
            <p:custDataLst>
              <p:tags r:id="rId2"/>
            </p:custDataLst>
          </p:nvPr>
        </p:nvSpPr>
        <p:spPr>
          <a:xfrm>
            <a:off x="630555" y="1520825"/>
            <a:ext cx="7562850" cy="5086350"/>
          </a:xfrm>
          <a:prstGeom prst="rect">
            <a:avLst/>
          </a:prstGeom>
        </p:spPr>
        <p:txBody>
          <a:bodyPr>
            <a:normAutofit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lnSpc>
                <a:spcPct val="100000"/>
              </a:lnSpc>
              <a:spcAft>
                <a:spcPts val="500"/>
              </a:spcAft>
              <a:buFont typeface="Wingdings" panose="05000000000000000000" charset="0"/>
              <a:buChar char=""/>
            </a:pPr>
            <a:r>
              <a:rPr lang="zh-CN" altLang="en-US" strike="noStrike" noProof="1" dirty="0" smtClean="0">
                <a:latin typeface="微软雅黑" panose="020B0503020204020204" charset="-122"/>
                <a:ea typeface="微软雅黑" panose="020B0503020204020204" charset="-122"/>
                <a:cs typeface="+mn-cs"/>
              </a:rPr>
              <a:t>中山大学</a:t>
            </a:r>
            <a:r>
              <a:rPr lang="zh-CN" altLang="en-US" strike="noStrike" noProof="1" dirty="0" smtClean="0">
                <a:solidFill>
                  <a:srgbClr val="FF0000"/>
                </a:solidFill>
                <a:latin typeface="微软雅黑" panose="020B0503020204020204" charset="-122"/>
                <a:ea typeface="微软雅黑" panose="020B0503020204020204" charset="-122"/>
                <a:cs typeface="+mn-cs"/>
              </a:rPr>
              <a:t>材料与物理与化学</a:t>
            </a:r>
            <a:r>
              <a:rPr lang="zh-CN" altLang="en-US" strike="noStrike" noProof="1" dirty="0" smtClean="0">
                <a:latin typeface="微软雅黑" panose="020B0503020204020204" charset="-122"/>
                <a:ea typeface="微软雅黑" panose="020B0503020204020204" charset="-122"/>
                <a:cs typeface="+mn-cs"/>
              </a:rPr>
              <a:t>专业</a:t>
            </a:r>
            <a:r>
              <a:rPr lang="zh-CN" altLang="en-US" strike="noStrike" noProof="1" dirty="0" smtClean="0">
                <a:latin typeface="微软雅黑" panose="020B0503020204020204" charset="-122"/>
                <a:ea typeface="微软雅黑" panose="020B0503020204020204" charset="-122"/>
                <a:cs typeface="+mn-cs"/>
              </a:rPr>
              <a:t>工学博士</a:t>
            </a:r>
            <a:endParaRPr lang="zh-CN" altLang="en-US" strike="noStrike" noProof="1" dirty="0" smtClean="0">
              <a:latin typeface="微软雅黑" panose="020B0503020204020204" charset="-122"/>
              <a:ea typeface="微软雅黑" panose="020B0503020204020204" charset="-122"/>
              <a:cs typeface="+mn-cs"/>
            </a:endParaRPr>
          </a:p>
          <a:p>
            <a:pPr algn="just" fontAlgn="base">
              <a:lnSpc>
                <a:spcPct val="100000"/>
              </a:lnSpc>
              <a:spcAft>
                <a:spcPts val="500"/>
              </a:spcAft>
              <a:buFont typeface="Wingdings" panose="05000000000000000000" charset="0"/>
              <a:buChar char=""/>
            </a:pPr>
            <a:r>
              <a:rPr lang="zh-CN" altLang="en-US" strike="noStrike" noProof="1" dirty="0" smtClean="0">
                <a:solidFill>
                  <a:srgbClr val="FF0000"/>
                </a:solidFill>
                <a:latin typeface="微软雅黑" panose="020B0503020204020204" charset="-122"/>
                <a:ea typeface="微软雅黑" panose="020B0503020204020204" charset="-122"/>
                <a:cs typeface="+mn-cs"/>
              </a:rPr>
              <a:t>包装策划与设计</a:t>
            </a:r>
            <a:r>
              <a:rPr lang="zh-CN" altLang="en-US" strike="noStrike" noProof="1" dirty="0" smtClean="0">
                <a:latin typeface="微软雅黑" panose="020B0503020204020204" charset="-122"/>
                <a:ea typeface="微软雅黑" panose="020B0503020204020204" charset="-122"/>
                <a:cs typeface="+mn-cs"/>
              </a:rPr>
              <a:t>专业带头人</a:t>
            </a:r>
            <a:endParaRPr lang="zh-CN" altLang="en-US" strike="noStrike" noProof="1" dirty="0" smtClean="0">
              <a:latin typeface="微软雅黑" panose="020B0503020204020204" charset="-122"/>
              <a:ea typeface="微软雅黑" panose="020B0503020204020204" charset="-122"/>
              <a:cs typeface="+mn-cs"/>
            </a:endParaRPr>
          </a:p>
          <a:p>
            <a:pPr algn="just" fontAlgn="base">
              <a:lnSpc>
                <a:spcPct val="100000"/>
              </a:lnSpc>
              <a:spcAft>
                <a:spcPts val="500"/>
              </a:spcAft>
              <a:buFont typeface="Wingdings" panose="05000000000000000000" charset="0"/>
              <a:buChar char=""/>
            </a:pPr>
            <a:r>
              <a:rPr lang="zh-CN" altLang="en-US" strike="noStrike" noProof="1" dirty="0" smtClean="0">
                <a:latin typeface="微软雅黑" panose="020B0503020204020204" charset="-122"/>
                <a:ea typeface="微软雅黑" panose="020B0503020204020204" charset="-122"/>
                <a:cs typeface="+mn-cs"/>
              </a:rPr>
              <a:t>校包装、图文、出版和造纸专业产学研技术服务团队负责人</a:t>
            </a:r>
            <a:endParaRPr lang="zh-CN" altLang="en-US" strike="noStrike" noProof="1" dirty="0" smtClean="0">
              <a:latin typeface="微软雅黑" panose="020B0503020204020204" charset="-122"/>
              <a:ea typeface="微软雅黑" panose="020B0503020204020204" charset="-122"/>
              <a:cs typeface="+mn-cs"/>
            </a:endParaRPr>
          </a:p>
          <a:p>
            <a:pPr algn="just" fontAlgn="base">
              <a:lnSpc>
                <a:spcPct val="100000"/>
              </a:lnSpc>
              <a:spcAft>
                <a:spcPts val="500"/>
              </a:spcAft>
              <a:buFont typeface="Wingdings" panose="05000000000000000000" charset="0"/>
              <a:buChar char=""/>
            </a:pPr>
            <a:r>
              <a:rPr lang="zh-CN" altLang="en-US" strike="noStrike" noProof="1" dirty="0" smtClean="0">
                <a:latin typeface="微软雅黑" panose="020B0503020204020204" charset="-122"/>
                <a:ea typeface="微软雅黑" panose="020B0503020204020204" charset="-122"/>
                <a:cs typeface="+mn-cs"/>
              </a:rPr>
              <a:t>校企合作产学研平台随和·广轻</a:t>
            </a:r>
            <a:r>
              <a:rPr lang="zh-CN" altLang="en-US" strike="noStrike" noProof="1" dirty="0" smtClean="0">
                <a:solidFill>
                  <a:srgbClr val="FF0000"/>
                </a:solidFill>
                <a:latin typeface="微软雅黑" panose="020B0503020204020204" charset="-122"/>
                <a:ea typeface="微软雅黑" panose="020B0503020204020204" charset="-122"/>
                <a:cs typeface="+mn-cs"/>
              </a:rPr>
              <a:t>油墨</a:t>
            </a:r>
            <a:r>
              <a:rPr lang="zh-CN" altLang="en-US" strike="noStrike" noProof="1" dirty="0" smtClean="0">
                <a:latin typeface="微软雅黑" panose="020B0503020204020204" charset="-122"/>
                <a:ea typeface="微软雅黑" panose="020B0503020204020204" charset="-122"/>
                <a:cs typeface="+mn-cs"/>
              </a:rPr>
              <a:t>研发中心主持工作副主任</a:t>
            </a:r>
            <a:endParaRPr lang="zh-CN" altLang="en-US" strike="noStrike" noProof="1" dirty="0" smtClean="0">
              <a:latin typeface="微软雅黑" panose="020B0503020204020204" charset="-122"/>
              <a:ea typeface="微软雅黑" panose="020B0503020204020204" charset="-122"/>
              <a:cs typeface="+mn-cs"/>
            </a:endParaRPr>
          </a:p>
          <a:p>
            <a:pPr algn="just" fontAlgn="base">
              <a:lnSpc>
                <a:spcPct val="100000"/>
              </a:lnSpc>
              <a:spcAft>
                <a:spcPts val="500"/>
              </a:spcAft>
              <a:buFont typeface="Wingdings" panose="05000000000000000000" charset="0"/>
              <a:buChar char=""/>
            </a:pPr>
            <a:r>
              <a:rPr lang="zh-CN" altLang="en-US" strike="noStrike" noProof="1" dirty="0" smtClean="0">
                <a:latin typeface="微软雅黑" panose="020B0503020204020204" charset="-122"/>
                <a:ea typeface="微软雅黑" panose="020B0503020204020204" charset="-122"/>
                <a:cs typeface="+mn-cs"/>
              </a:rPr>
              <a:t>佛山市</a:t>
            </a:r>
            <a:r>
              <a:rPr lang="zh-CN" altLang="en-US" strike="noStrike" noProof="1" dirty="0" smtClean="0">
                <a:solidFill>
                  <a:srgbClr val="FF0000"/>
                </a:solidFill>
                <a:latin typeface="微软雅黑" panose="020B0503020204020204" charset="-122"/>
                <a:ea typeface="微软雅黑" panose="020B0503020204020204" charset="-122"/>
                <a:cs typeface="+mn-cs"/>
              </a:rPr>
              <a:t>防伪工程</a:t>
            </a:r>
            <a:r>
              <a:rPr lang="zh-CN" altLang="en-US" strike="noStrike" noProof="1" dirty="0" smtClean="0">
                <a:latin typeface="微软雅黑" panose="020B0503020204020204" charset="-122"/>
                <a:ea typeface="微软雅黑" panose="020B0503020204020204" charset="-122"/>
                <a:cs typeface="+mn-cs"/>
              </a:rPr>
              <a:t>技术研究中心技术负责人</a:t>
            </a:r>
            <a:endParaRPr lang="zh-CN" altLang="en-US" strike="noStrike" noProof="1" dirty="0" smtClean="0">
              <a:latin typeface="微软雅黑" panose="020B0503020204020204" charset="-122"/>
              <a:ea typeface="微软雅黑" panose="020B0503020204020204" charset="-122"/>
              <a:cs typeface="+mn-cs"/>
            </a:endParaRPr>
          </a:p>
          <a:p>
            <a:pPr algn="just" fontAlgn="base">
              <a:lnSpc>
                <a:spcPct val="100000"/>
              </a:lnSpc>
              <a:spcAft>
                <a:spcPts val="500"/>
              </a:spcAft>
              <a:buFont typeface="Wingdings" panose="05000000000000000000" charset="0"/>
              <a:buChar char=""/>
            </a:pPr>
            <a:r>
              <a:rPr lang="zh-CN" altLang="en-US" strike="noStrike" noProof="1" dirty="0" smtClean="0">
                <a:latin typeface="微软雅黑" panose="020B0503020204020204" charset="-122"/>
                <a:ea typeface="微软雅黑" panose="020B0503020204020204" charset="-122"/>
                <a:cs typeface="+mn-cs"/>
              </a:rPr>
              <a:t>广东省省高职教育化工类教学指导委员会</a:t>
            </a:r>
            <a:r>
              <a:rPr lang="zh-CN" altLang="en-US" strike="noStrike" noProof="1" dirty="0" smtClean="0">
                <a:solidFill>
                  <a:srgbClr val="FF0000"/>
                </a:solidFill>
                <a:latin typeface="微软雅黑" panose="020B0503020204020204" charset="-122"/>
                <a:ea typeface="微软雅黑" panose="020B0503020204020204" charset="-122"/>
                <a:cs typeface="+mn-cs"/>
              </a:rPr>
              <a:t>包装与印刷</a:t>
            </a:r>
            <a:r>
              <a:rPr lang="zh-CN" altLang="en-US" strike="noStrike" noProof="1" dirty="0" smtClean="0">
                <a:latin typeface="微软雅黑" panose="020B0503020204020204" charset="-122"/>
                <a:ea typeface="微软雅黑" panose="020B0503020204020204" charset="-122"/>
                <a:cs typeface="+mn-cs"/>
              </a:rPr>
              <a:t>分指委委员</a:t>
            </a:r>
            <a:endParaRPr lang="zh-CN" altLang="en-US" strike="noStrike" noProof="1" dirty="0" smtClean="0">
              <a:latin typeface="微软雅黑" panose="020B0503020204020204" charset="-122"/>
              <a:ea typeface="微软雅黑" panose="020B0503020204020204" charset="-122"/>
              <a:cs typeface="+mn-cs"/>
            </a:endParaRPr>
          </a:p>
          <a:p>
            <a:pPr algn="just" fontAlgn="base">
              <a:lnSpc>
                <a:spcPct val="100000"/>
              </a:lnSpc>
              <a:spcAft>
                <a:spcPts val="500"/>
              </a:spcAft>
              <a:buFont typeface="Wingdings" panose="05000000000000000000" charset="0"/>
              <a:buChar char=""/>
            </a:pPr>
            <a:r>
              <a:rPr lang="zh-CN" altLang="en-US" strike="noStrike" noProof="1" dirty="0" smtClean="0">
                <a:latin typeface="微软雅黑" panose="020B0503020204020204" charset="-122"/>
                <a:ea typeface="微软雅黑" panose="020B0503020204020204" charset="-122"/>
                <a:cs typeface="+mn-cs"/>
              </a:rPr>
              <a:t>中国防伪行业协会第一届防伪专家委员会“</a:t>
            </a:r>
            <a:r>
              <a:rPr lang="zh-CN" altLang="en-US" strike="noStrike" noProof="1" dirty="0" smtClean="0">
                <a:solidFill>
                  <a:srgbClr val="FF0000"/>
                </a:solidFill>
                <a:latin typeface="微软雅黑" panose="020B0503020204020204" charset="-122"/>
                <a:ea typeface="微软雅黑" panose="020B0503020204020204" charset="-122"/>
                <a:cs typeface="+mn-cs"/>
              </a:rPr>
              <a:t>防伪技术专家</a:t>
            </a:r>
            <a:r>
              <a:rPr lang="zh-CN" altLang="en-US" strike="noStrike" noProof="1" dirty="0" smtClean="0">
                <a:latin typeface="微软雅黑" panose="020B0503020204020204" charset="-122"/>
                <a:ea typeface="微软雅黑" panose="020B0503020204020204" charset="-122"/>
                <a:cs typeface="+mn-cs"/>
              </a:rPr>
              <a:t>”、第四届理事会理事。</a:t>
            </a:r>
            <a:endParaRPr lang="zh-CN" altLang="en-US" strike="noStrike" noProof="1" dirty="0" smtClean="0">
              <a:latin typeface="微软雅黑" panose="020B0503020204020204" charset="-122"/>
              <a:ea typeface="微软雅黑" panose="020B0503020204020204" charset="-122"/>
              <a:cs typeface="+mn-cs"/>
            </a:endParaRPr>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内容占位符 8"/>
          <p:cNvSpPr>
            <a:spLocks noGrp="1"/>
          </p:cNvSpPr>
          <p:nvPr>
            <p:ph idx="1"/>
          </p:nvPr>
        </p:nvSpPr>
        <p:spPr/>
        <p:txBody>
          <a:bodyPr/>
          <a:p>
            <a:pPr marL="457200" indent="-457200" algn="just">
              <a:lnSpc>
                <a:spcPct val="100000"/>
              </a:lnSpc>
              <a:spcBef>
                <a:spcPts val="600"/>
              </a:spcBef>
              <a:spcAft>
                <a:spcPts val="600"/>
              </a:spcAft>
              <a:buFont typeface="+mj-lt"/>
              <a:buAutoNum type="arabicPeriod"/>
            </a:pPr>
            <a:r>
              <a:rPr lang="zh-CN" altLang="en-US" sz="2400"/>
              <a:t>在2013年专利配方的基础上开展环保型醇酯溶复合里印荧光防伪油墨新产品的研发，初步筛选出一个优化配方</a:t>
            </a:r>
            <a:endParaRPr lang="zh-CN" altLang="en-US" sz="2400"/>
          </a:p>
          <a:p>
            <a:pPr marL="457200" indent="-457200" algn="just">
              <a:lnSpc>
                <a:spcPct val="100000"/>
              </a:lnSpc>
              <a:spcBef>
                <a:spcPts val="600"/>
              </a:spcBef>
              <a:spcAft>
                <a:spcPts val="600"/>
              </a:spcAft>
              <a:buFont typeface="+mj-lt"/>
              <a:buAutoNum type="arabicPeriod"/>
            </a:pPr>
            <a:r>
              <a:rPr lang="zh-CN" altLang="en-US" sz="2400"/>
              <a:t>在市场上筛选水溶凹版油墨原料，开展环保型水溶表印凹版油墨新产品的配方探索，初步确定合用的树脂和溶剂</a:t>
            </a:r>
            <a:endParaRPr lang="zh-CN" altLang="en-US" sz="2400"/>
          </a:p>
          <a:p>
            <a:pPr marL="457200" indent="-457200" algn="just">
              <a:lnSpc>
                <a:spcPct val="100000"/>
              </a:lnSpc>
              <a:spcBef>
                <a:spcPts val="600"/>
              </a:spcBef>
              <a:spcAft>
                <a:spcPts val="600"/>
              </a:spcAft>
              <a:buFont typeface="+mj-lt"/>
              <a:buAutoNum type="arabicPeriod"/>
            </a:pPr>
            <a:r>
              <a:rPr lang="zh-CN" altLang="en-US" sz="2400"/>
              <a:t>新型荧光材料的设计和探索</a:t>
            </a:r>
            <a:endParaRPr lang="zh-CN" altLang="en-US" sz="2400"/>
          </a:p>
          <a:p>
            <a:pPr marL="457200" indent="-457200" algn="just">
              <a:lnSpc>
                <a:spcPct val="100000"/>
              </a:lnSpc>
              <a:spcBef>
                <a:spcPts val="600"/>
              </a:spcBef>
              <a:spcAft>
                <a:spcPts val="600"/>
              </a:spcAft>
              <a:buFont typeface="+mj-lt"/>
              <a:buAutoNum type="arabicPeriod"/>
            </a:pPr>
            <a:r>
              <a:rPr lang="zh-CN" altLang="en-US" sz="2400"/>
              <a:t>对已有的研究数据整理总结，初步拟申报一项发明专利和一篇论文被正规期刊编辑部接收</a:t>
            </a:r>
            <a:endParaRPr lang="zh-CN" altLang="en-US" sz="2400"/>
          </a:p>
          <a:p>
            <a:pPr marL="457200" indent="-457200" algn="just">
              <a:lnSpc>
                <a:spcPct val="100000"/>
              </a:lnSpc>
              <a:spcBef>
                <a:spcPts val="600"/>
              </a:spcBef>
              <a:spcAft>
                <a:spcPts val="600"/>
              </a:spcAft>
              <a:buFont typeface="+mj-lt"/>
              <a:buAutoNum type="arabicPeriod"/>
            </a:pPr>
            <a:r>
              <a:rPr lang="zh-CN" altLang="en-US" sz="2400"/>
              <a:t>配合公司财务准备惠州市高新技术企业申报资料</a:t>
            </a:r>
            <a:endParaRPr lang="zh-CN" altLang="en-US" sz="2400"/>
          </a:p>
          <a:p>
            <a:pPr marL="457200" indent="-457200" algn="just">
              <a:lnSpc>
                <a:spcPct val="100000"/>
              </a:lnSpc>
              <a:spcBef>
                <a:spcPts val="600"/>
              </a:spcBef>
              <a:spcAft>
                <a:spcPts val="600"/>
              </a:spcAft>
              <a:buFont typeface="+mj-lt"/>
              <a:buAutoNum type="arabicPeriod"/>
            </a:pPr>
            <a:r>
              <a:rPr lang="zh-CN" altLang="en-US" sz="2400"/>
              <a:t>2017年上半年惠州市科技部门推出的项目申报</a:t>
            </a:r>
            <a:endParaRPr lang="zh-CN" altLang="en-US" sz="2400"/>
          </a:p>
        </p:txBody>
      </p:sp>
      <p:sp>
        <p:nvSpPr>
          <p:cNvPr id="12294" name="Rectangle 6"/>
          <p:cNvSpPr/>
          <p:nvPr/>
        </p:nvSpPr>
        <p:spPr>
          <a:xfrm>
            <a:off x="0" y="765175"/>
            <a:ext cx="9144000" cy="500063"/>
          </a:xfrm>
          <a:prstGeom prst="rect">
            <a:avLst/>
          </a:prstGeom>
          <a:solidFill>
            <a:schemeClr val="hlink"/>
          </a:solidFill>
          <a:ln w="9525">
            <a:noFill/>
          </a:ln>
        </p:spPr>
        <p:txBody>
          <a:bodyPr wrap="none" anchor="ctr"/>
          <a:p>
            <a:endParaRPr dirty="0">
              <a:latin typeface="Arial" panose="020B0604020202020204" pitchFamily="34" charset="0"/>
            </a:endParaRPr>
          </a:p>
        </p:txBody>
      </p:sp>
      <p:sp>
        <p:nvSpPr>
          <p:cNvPr id="12295" name="Rectangle 4"/>
          <p:cNvSpPr/>
          <p:nvPr/>
        </p:nvSpPr>
        <p:spPr>
          <a:xfrm>
            <a:off x="1116013" y="836296"/>
            <a:ext cx="6551612" cy="245110"/>
          </a:xfrm>
          <a:prstGeom prst="rect">
            <a:avLst/>
          </a:prstGeom>
          <a:noFill/>
          <a:ln w="9525">
            <a:noFill/>
          </a:ln>
        </p:spPr>
        <p:txBody>
          <a:bodyPr anchor="ctr">
            <a:spAutoFit/>
          </a:bodyPr>
          <a:p>
            <a:pPr algn="ctr"/>
            <a:r>
              <a:rPr lang="en-US" altLang="zh-CN" sz="1000" dirty="0">
                <a:latin typeface="Arial" panose="020B0604020202020204" pitchFamily="34" charset="0"/>
              </a:rPr>
              <a:t> </a:t>
            </a:r>
            <a:endParaRPr lang="en-US" altLang="zh-CN" sz="1000" dirty="0">
              <a:latin typeface="Arial" panose="020B0604020202020204" pitchFamily="34" charset="0"/>
            </a:endParaRPr>
          </a:p>
        </p:txBody>
      </p:sp>
      <p:sp>
        <p:nvSpPr>
          <p:cNvPr id="12299" name="矩形 12298"/>
          <p:cNvSpPr/>
          <p:nvPr/>
        </p:nvSpPr>
        <p:spPr>
          <a:xfrm>
            <a:off x="0" y="765175"/>
            <a:ext cx="5795963" cy="497205"/>
          </a:xfrm>
          <a:prstGeom prst="rect">
            <a:avLst/>
          </a:prstGeom>
          <a:noFill/>
          <a:ln w="9525">
            <a:noFill/>
          </a:ln>
          <a:effectLst>
            <a:prstShdw prst="shdw17" dist="17961" dir="2699999">
              <a:schemeClr val="accent1">
                <a:gamma/>
                <a:shade val="60000"/>
                <a:invGamma/>
              </a:schemeClr>
            </a:prstShdw>
          </a:effectLst>
        </p:spPr>
        <p:txBody>
          <a:bodyPr>
            <a:spAutoFit/>
          </a:bodyPr>
          <a:p>
            <a:pPr>
              <a:lnSpc>
                <a:spcPct val="110000"/>
              </a:lnSpc>
            </a:pPr>
            <a:r>
              <a:rPr lang="zh-CN" altLang="en-US" sz="2400" b="1" dirty="0">
                <a:solidFill>
                  <a:schemeClr val="bg1"/>
                </a:solidFill>
                <a:latin typeface="黑体" panose="02010609060101010101" pitchFamily="2" charset="-122"/>
                <a:ea typeface="黑体" panose="02010609060101010101" pitchFamily="2" charset="-122"/>
                <a:sym typeface="+mn-ea"/>
              </a:rPr>
              <a:t>序言</a:t>
            </a:r>
            <a:r>
              <a:rPr lang="en-US" altLang="zh-CN" sz="2400" b="1" dirty="0">
                <a:solidFill>
                  <a:schemeClr val="bg1"/>
                </a:solidFill>
                <a:latin typeface="黑体" panose="02010609060101010101" pitchFamily="2" charset="-122"/>
                <a:ea typeface="黑体" panose="02010609060101010101" pitchFamily="2" charset="-122"/>
                <a:sym typeface="+mn-ea"/>
              </a:rPr>
              <a:t>---</a:t>
            </a:r>
            <a:r>
              <a:rPr lang="zh-CN" altLang="en-US" sz="2400" b="1" dirty="0">
                <a:solidFill>
                  <a:schemeClr val="bg1"/>
                </a:solidFill>
                <a:latin typeface="黑体" panose="02010609060101010101" pitchFamily="2" charset="-122"/>
                <a:ea typeface="黑体" panose="02010609060101010101" pitchFamily="2" charset="-122"/>
                <a:sym typeface="+mn-ea"/>
              </a:rPr>
              <a:t>实践前的准备：工作计划 </a:t>
            </a:r>
            <a:endParaRPr lang="zh-CN" altLang="en-US" sz="2400" b="1" dirty="0">
              <a:solidFill>
                <a:schemeClr val="bg1"/>
              </a:solidFill>
              <a:latin typeface="黑体" panose="02010609060101010101" pitchFamily="2" charset="-122"/>
              <a:ea typeface="黑体" panose="02010609060101010101" pitchFamily="2" charset="-122"/>
              <a:sym typeface="+mn-ea"/>
            </a:endParaRPr>
          </a:p>
        </p:txBody>
      </p:sp>
      <p:pic>
        <p:nvPicPr>
          <p:cNvPr id="12300" name="图片 12299"/>
          <p:cNvPicPr>
            <a:picLocks noChangeAspect="1"/>
          </p:cNvPicPr>
          <p:nvPr/>
        </p:nvPicPr>
        <p:blipFill>
          <a:blip r:embed="rId1"/>
          <a:stretch>
            <a:fillRect/>
          </a:stretch>
        </p:blipFill>
        <p:spPr>
          <a:xfrm>
            <a:off x="6172200" y="228600"/>
            <a:ext cx="2663825" cy="298450"/>
          </a:xfrm>
          <a:prstGeom prst="rect">
            <a:avLst/>
          </a:prstGeom>
          <a:noFill/>
          <a:ln w="9525">
            <a:noFill/>
          </a:ln>
        </p:spPr>
      </p:pic>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内容占位符 8"/>
          <p:cNvSpPr>
            <a:spLocks noGrp="1"/>
          </p:cNvSpPr>
          <p:nvPr>
            <p:ph idx="1"/>
          </p:nvPr>
        </p:nvSpPr>
        <p:spPr/>
        <p:txBody>
          <a:bodyPr/>
          <a:p>
            <a:pPr marL="0" indent="0" algn="just">
              <a:lnSpc>
                <a:spcPct val="100000"/>
              </a:lnSpc>
              <a:spcBef>
                <a:spcPts val="600"/>
              </a:spcBef>
              <a:spcAft>
                <a:spcPts val="600"/>
              </a:spcAft>
              <a:buFont typeface="+mj-lt"/>
              <a:buNone/>
            </a:pPr>
            <a:r>
              <a:rPr lang="zh-CN" altLang="en-US" sz="2400" b="1">
                <a:latin typeface="黑体" panose="02010609060101010101" pitchFamily="2" charset="-122"/>
                <a:ea typeface="黑体" panose="02010609060101010101" pitchFamily="2" charset="-122"/>
                <a:sym typeface="+mn-ea"/>
              </a:rPr>
              <a:t>计划</a:t>
            </a:r>
            <a:r>
              <a:rPr lang="en-US" altLang="zh-CN" sz="2400" b="1">
                <a:latin typeface="黑体" panose="02010609060101010101" pitchFamily="2" charset="-122"/>
                <a:ea typeface="黑体" panose="02010609060101010101" pitchFamily="2" charset="-122"/>
                <a:sym typeface="+mn-ea"/>
              </a:rPr>
              <a:t>1</a:t>
            </a:r>
            <a:r>
              <a:rPr lang="zh-CN" altLang="en-US" sz="2400" b="1">
                <a:latin typeface="黑体" panose="02010609060101010101" pitchFamily="2" charset="-122"/>
                <a:ea typeface="黑体" panose="02010609060101010101" pitchFamily="2" charset="-122"/>
                <a:sym typeface="+mn-ea"/>
              </a:rPr>
              <a:t>：</a:t>
            </a:r>
            <a:endParaRPr lang="zh-CN" altLang="en-US" sz="2400" b="1">
              <a:latin typeface="黑体" panose="02010609060101010101" pitchFamily="2" charset="-122"/>
              <a:ea typeface="黑体" panose="02010609060101010101" pitchFamily="2" charset="-122"/>
              <a:sym typeface="+mn-ea"/>
            </a:endParaRPr>
          </a:p>
          <a:p>
            <a:pPr marL="0" indent="0" algn="just">
              <a:lnSpc>
                <a:spcPct val="100000"/>
              </a:lnSpc>
              <a:spcBef>
                <a:spcPts val="600"/>
              </a:spcBef>
              <a:spcAft>
                <a:spcPts val="600"/>
              </a:spcAft>
              <a:buFont typeface="+mj-lt"/>
              <a:buNone/>
            </a:pPr>
            <a:r>
              <a:rPr lang="zh-CN" altLang="en-US" sz="2400">
                <a:sym typeface="+mn-ea"/>
              </a:rPr>
              <a:t>       </a:t>
            </a:r>
            <a:r>
              <a:rPr lang="zh-CN" altLang="en-US" sz="2200">
                <a:sym typeface="+mn-ea"/>
              </a:rPr>
              <a:t>在2013年专利配方的基础上开展环保型醇酯溶复合里印荧光防伪油墨新产品的研发，初步筛选出一个优化配方。</a:t>
            </a:r>
            <a:endParaRPr lang="zh-CN" altLang="en-US" sz="2200">
              <a:sym typeface="+mn-ea"/>
            </a:endParaRPr>
          </a:p>
          <a:p>
            <a:pPr marL="0" indent="0" algn="just">
              <a:lnSpc>
                <a:spcPct val="100000"/>
              </a:lnSpc>
              <a:spcBef>
                <a:spcPts val="600"/>
              </a:spcBef>
              <a:spcAft>
                <a:spcPts val="600"/>
              </a:spcAft>
              <a:buFont typeface="+mj-lt"/>
              <a:buNone/>
            </a:pPr>
            <a:r>
              <a:rPr lang="zh-CN" altLang="en-US" sz="2400" b="1">
                <a:latin typeface="黑体" panose="02010609060101010101" pitchFamily="2" charset="-122"/>
                <a:ea typeface="黑体" panose="02010609060101010101" pitchFamily="2" charset="-122"/>
                <a:sym typeface="+mn-ea"/>
              </a:rPr>
              <a:t>完成情况：</a:t>
            </a:r>
            <a:endParaRPr lang="zh-CN" altLang="en-US" sz="2400">
              <a:sym typeface="+mn-ea"/>
            </a:endParaRPr>
          </a:p>
          <a:p>
            <a:pPr marL="0" indent="0" algn="just">
              <a:lnSpc>
                <a:spcPct val="100000"/>
              </a:lnSpc>
              <a:spcBef>
                <a:spcPts val="600"/>
              </a:spcBef>
              <a:spcAft>
                <a:spcPts val="600"/>
              </a:spcAft>
              <a:buFont typeface="+mj-lt"/>
              <a:buNone/>
            </a:pPr>
            <a:r>
              <a:rPr lang="zh-CN" altLang="en-US" sz="2400"/>
              <a:t>       </a:t>
            </a:r>
            <a:r>
              <a:rPr lang="zh-CN" altLang="en-US" sz="2200">
                <a:solidFill>
                  <a:srgbClr val="FF3399"/>
                </a:solidFill>
                <a:latin typeface="黑体" panose="02010609060101010101" pitchFamily="2" charset="-122"/>
                <a:ea typeface="黑体" panose="02010609060101010101" pitchFamily="2" charset="-122"/>
              </a:rPr>
              <a:t>顺利完成计划</a:t>
            </a:r>
            <a:r>
              <a:rPr lang="en-US" altLang="zh-CN" sz="2200">
                <a:solidFill>
                  <a:srgbClr val="FF3399"/>
                </a:solidFill>
                <a:latin typeface="黑体" panose="02010609060101010101" pitchFamily="2" charset="-122"/>
                <a:ea typeface="黑体" panose="02010609060101010101" pitchFamily="2" charset="-122"/>
              </a:rPr>
              <a:t>1</a:t>
            </a:r>
            <a:r>
              <a:rPr lang="zh-CN" altLang="en-US" sz="2200"/>
              <a:t>，初步得到一个优化配方。该配方油墨粘度、细度和防伪等指标符合《凹版印刷紫外激发荧光防伪油墨---GBT 18754-2002》要求，印刷样张透明度高、隐蔽性强、防伪效果佳。目前引起包装印刷行业第一强企业（深圳市裕同包装科技股份有限公司）的兴趣，已经签订合同购买该配方的合作申请专利权。</a:t>
            </a:r>
            <a:endParaRPr lang="zh-CN" altLang="en-US" sz="2200"/>
          </a:p>
        </p:txBody>
      </p:sp>
      <p:sp>
        <p:nvSpPr>
          <p:cNvPr id="12294" name="Rectangle 6"/>
          <p:cNvSpPr/>
          <p:nvPr/>
        </p:nvSpPr>
        <p:spPr>
          <a:xfrm>
            <a:off x="0" y="765175"/>
            <a:ext cx="9144000" cy="500063"/>
          </a:xfrm>
          <a:prstGeom prst="rect">
            <a:avLst/>
          </a:prstGeom>
          <a:solidFill>
            <a:schemeClr val="hlink"/>
          </a:solidFill>
          <a:ln w="9525">
            <a:noFill/>
          </a:ln>
        </p:spPr>
        <p:txBody>
          <a:bodyPr wrap="none" anchor="ctr"/>
          <a:p>
            <a:endParaRPr dirty="0">
              <a:latin typeface="Arial" panose="020B0604020202020204" pitchFamily="34" charset="0"/>
            </a:endParaRPr>
          </a:p>
        </p:txBody>
      </p:sp>
      <p:sp>
        <p:nvSpPr>
          <p:cNvPr id="12295" name="Rectangle 4"/>
          <p:cNvSpPr/>
          <p:nvPr/>
        </p:nvSpPr>
        <p:spPr>
          <a:xfrm>
            <a:off x="1116013" y="836296"/>
            <a:ext cx="6551612" cy="245110"/>
          </a:xfrm>
          <a:prstGeom prst="rect">
            <a:avLst/>
          </a:prstGeom>
          <a:noFill/>
          <a:ln w="9525">
            <a:noFill/>
          </a:ln>
        </p:spPr>
        <p:txBody>
          <a:bodyPr anchor="ctr">
            <a:spAutoFit/>
          </a:bodyPr>
          <a:p>
            <a:pPr algn="ctr"/>
            <a:r>
              <a:rPr lang="en-US" altLang="zh-CN" sz="1000" dirty="0">
                <a:latin typeface="Arial" panose="020B0604020202020204" pitchFamily="34" charset="0"/>
              </a:rPr>
              <a:t> </a:t>
            </a:r>
            <a:endParaRPr lang="en-US" altLang="zh-CN" sz="1000" dirty="0">
              <a:latin typeface="Arial" panose="020B0604020202020204" pitchFamily="34" charset="0"/>
            </a:endParaRPr>
          </a:p>
        </p:txBody>
      </p:sp>
      <p:sp>
        <p:nvSpPr>
          <p:cNvPr id="12299" name="矩形 12298"/>
          <p:cNvSpPr/>
          <p:nvPr/>
        </p:nvSpPr>
        <p:spPr>
          <a:xfrm>
            <a:off x="0" y="765175"/>
            <a:ext cx="6664325" cy="497205"/>
          </a:xfrm>
          <a:prstGeom prst="rect">
            <a:avLst/>
          </a:prstGeom>
          <a:noFill/>
          <a:ln w="9525">
            <a:noFill/>
          </a:ln>
          <a:effectLst>
            <a:prstShdw prst="shdw17" dist="17961" dir="2699999">
              <a:schemeClr val="accent1">
                <a:gamma/>
                <a:shade val="60000"/>
                <a:invGamma/>
              </a:schemeClr>
            </a:prstShdw>
          </a:effectLst>
        </p:spPr>
        <p:txBody>
          <a:bodyPr wrap="square">
            <a:spAutoFit/>
          </a:bodyPr>
          <a:p>
            <a:pPr>
              <a:lnSpc>
                <a:spcPct val="110000"/>
              </a:lnSpc>
            </a:pPr>
            <a:r>
              <a:rPr lang="zh-CN" altLang="en-US" sz="2400" b="1" dirty="0">
                <a:solidFill>
                  <a:schemeClr val="bg1"/>
                </a:solidFill>
                <a:latin typeface="黑体" panose="02010609060101010101" pitchFamily="2" charset="-122"/>
                <a:ea typeface="黑体" panose="02010609060101010101" pitchFamily="2" charset="-122"/>
                <a:sym typeface="+mn-ea"/>
              </a:rPr>
              <a:t>在实践单位从事工作情况</a:t>
            </a:r>
            <a:r>
              <a:rPr lang="en-US" altLang="zh-CN" sz="2400" b="1" dirty="0">
                <a:solidFill>
                  <a:schemeClr val="bg1"/>
                </a:solidFill>
                <a:latin typeface="黑体" panose="02010609060101010101" pitchFamily="2" charset="-122"/>
                <a:ea typeface="黑体" panose="02010609060101010101" pitchFamily="2" charset="-122"/>
                <a:sym typeface="+mn-ea"/>
              </a:rPr>
              <a:t>---</a:t>
            </a:r>
            <a:r>
              <a:rPr lang="zh-CN" altLang="en-US" sz="2400" b="1" dirty="0">
                <a:solidFill>
                  <a:schemeClr val="bg1"/>
                </a:solidFill>
                <a:latin typeface="黑体" panose="02010609060101010101" pitchFamily="2" charset="-122"/>
                <a:ea typeface="黑体" panose="02010609060101010101" pitchFamily="2" charset="-122"/>
                <a:sym typeface="+mn-ea"/>
              </a:rPr>
              <a:t>计划</a:t>
            </a:r>
            <a:r>
              <a:rPr lang="en-US" altLang="zh-CN" sz="2400" b="1" dirty="0">
                <a:solidFill>
                  <a:schemeClr val="bg1"/>
                </a:solidFill>
                <a:latin typeface="黑体" panose="02010609060101010101" pitchFamily="2" charset="-122"/>
                <a:ea typeface="黑体" panose="02010609060101010101" pitchFamily="2" charset="-122"/>
                <a:sym typeface="+mn-ea"/>
              </a:rPr>
              <a:t>1 </a:t>
            </a:r>
            <a:r>
              <a:rPr lang="zh-CN" altLang="en-US" sz="2400" b="1" dirty="0">
                <a:solidFill>
                  <a:schemeClr val="bg1"/>
                </a:solidFill>
                <a:latin typeface="黑体" panose="02010609060101010101" pitchFamily="2" charset="-122"/>
                <a:ea typeface="黑体" panose="02010609060101010101" pitchFamily="2" charset="-122"/>
                <a:sym typeface="+mn-ea"/>
              </a:rPr>
              <a:t>完成情况 </a:t>
            </a:r>
            <a:endParaRPr lang="zh-CN" altLang="en-US" sz="2400" b="1" dirty="0">
              <a:solidFill>
                <a:schemeClr val="bg1"/>
              </a:solidFill>
              <a:latin typeface="黑体" panose="02010609060101010101" pitchFamily="2" charset="-122"/>
              <a:ea typeface="黑体" panose="02010609060101010101" pitchFamily="2" charset="-122"/>
              <a:sym typeface="+mn-ea"/>
            </a:endParaRPr>
          </a:p>
        </p:txBody>
      </p:sp>
      <p:pic>
        <p:nvPicPr>
          <p:cNvPr id="12300" name="图片 12299"/>
          <p:cNvPicPr>
            <a:picLocks noChangeAspect="1"/>
          </p:cNvPicPr>
          <p:nvPr/>
        </p:nvPicPr>
        <p:blipFill>
          <a:blip r:embed="rId1"/>
          <a:stretch>
            <a:fillRect/>
          </a:stretch>
        </p:blipFill>
        <p:spPr>
          <a:xfrm>
            <a:off x="6172200" y="228600"/>
            <a:ext cx="2663825" cy="298450"/>
          </a:xfrm>
          <a:prstGeom prst="rect">
            <a:avLst/>
          </a:prstGeom>
          <a:noFill/>
          <a:ln w="9525">
            <a:noFill/>
          </a:ln>
        </p:spPr>
      </p:pic>
    </p:spTree>
  </p:cSld>
  <p:clrMapOvr>
    <a:masterClrMapping/>
  </p:clrMapOvr>
  <p:transition spd="slow">
    <p:randomBar dir="vert"/>
  </p:transition>
</p:sld>
</file>

<file path=ppt/tags/tag1.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2.xml><?xml version="1.0" encoding="utf-8"?>
<p:tagLst xmlns:p="http://schemas.openxmlformats.org/presentationml/2006/main">
  <p:tag name="KSO_WM_TAG_VERSION" val="1.0"/>
  <p:tag name="KSO_WM_TEMPLATE_CATEGORY" val="preset"/>
  <p:tag name="KSO_WM_TEMPLATE_INDEX" val="2"/>
  <p:tag name="KSO_WM_UNIT_TYPE" val="f"/>
  <p:tag name="KSO_WM_UNIT_INDEX" val="1"/>
  <p:tag name="KSO_WM_UNIT_ID" val="266*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2828</Words>
  <Application>WPS 演示</Application>
  <PresentationFormat>在屏幕上显示</PresentationFormat>
  <Paragraphs>195</Paragraphs>
  <Slides>18</Slides>
  <Notes>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18</vt:i4>
      </vt:variant>
    </vt:vector>
  </HeadingPairs>
  <TitlesOfParts>
    <vt:vector size="29" baseType="lpstr">
      <vt:lpstr>Arial</vt:lpstr>
      <vt:lpstr>宋体</vt:lpstr>
      <vt:lpstr>Wingdings</vt:lpstr>
      <vt:lpstr>黑体</vt:lpstr>
      <vt:lpstr>微软雅黑</vt:lpstr>
      <vt:lpstr>Wingdings</vt:lpstr>
      <vt:lpstr>Arial Unicode MS</vt:lpstr>
      <vt:lpstr>华文仿宋</vt:lpstr>
      <vt:lpstr>楷体</vt:lpstr>
      <vt:lpstr>默认设计模板</vt:lpstr>
      <vt:lpstr>1_默认设计模板</vt:lpstr>
      <vt:lpstr>紧密联系专业 服务中小企业 --- 教师专业实践分享</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漫漫放牛</cp:lastModifiedBy>
  <cp:revision>81</cp:revision>
  <dcterms:created xsi:type="dcterms:W3CDTF">2017-08-24T09:15:00Z</dcterms:created>
  <dcterms:modified xsi:type="dcterms:W3CDTF">2018-01-15T13:48:23Z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2052-10.1.0.6929</vt:lpwstr>
  </property>
</Properties>
</file>