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7"/>
  </p:handoutMasterIdLst>
  <p:sldIdLst>
    <p:sldId id="306" r:id="rId2"/>
    <p:sldId id="338" r:id="rId3"/>
    <p:sldId id="356" r:id="rId4"/>
    <p:sldId id="333" r:id="rId5"/>
    <p:sldId id="331" r:id="rId6"/>
    <p:sldId id="332" r:id="rId7"/>
    <p:sldId id="308" r:id="rId8"/>
    <p:sldId id="336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8" r:id="rId17"/>
    <p:sldId id="337" r:id="rId18"/>
    <p:sldId id="340" r:id="rId19"/>
    <p:sldId id="343" r:id="rId20"/>
    <p:sldId id="344" r:id="rId21"/>
    <p:sldId id="357" r:id="rId22"/>
    <p:sldId id="358" r:id="rId23"/>
    <p:sldId id="319" r:id="rId24"/>
    <p:sldId id="320" r:id="rId25"/>
    <p:sldId id="330" r:id="rId26"/>
    <p:sldId id="321" r:id="rId27"/>
    <p:sldId id="345" r:id="rId28"/>
    <p:sldId id="346" r:id="rId29"/>
    <p:sldId id="363" r:id="rId30"/>
    <p:sldId id="361" r:id="rId31"/>
    <p:sldId id="360" r:id="rId32"/>
    <p:sldId id="348" r:id="rId33"/>
    <p:sldId id="349" r:id="rId34"/>
    <p:sldId id="350" r:id="rId35"/>
    <p:sldId id="351" r:id="rId36"/>
    <p:sldId id="352" r:id="rId37"/>
    <p:sldId id="325" r:id="rId38"/>
    <p:sldId id="354" r:id="rId39"/>
    <p:sldId id="353" r:id="rId40"/>
    <p:sldId id="364" r:id="rId41"/>
    <p:sldId id="334" r:id="rId42"/>
    <p:sldId id="335" r:id="rId43"/>
    <p:sldId id="365" r:id="rId44"/>
    <p:sldId id="366" r:id="rId45"/>
    <p:sldId id="329" r:id="rId46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FF"/>
    <a:srgbClr val="99CCFF"/>
    <a:srgbClr val="FFFFFF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432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731A9-7A41-4F98-A710-2B17417EB671}" type="datetimeFigureOut">
              <a:rPr lang="zh-CN" altLang="en-US" smtClean="0"/>
              <a:t>2018-1-19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06BD0-0CDD-46B2-944B-34CDF2C8F1D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gradFill rotWithShape="0">
          <a:gsLst>
            <a:gs pos="0">
              <a:schemeClr val="folHlink"/>
            </a:gs>
            <a:gs pos="100000">
              <a:schemeClr val="folHlink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4" name="Picture 222" descr="88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5" name="Freeform 223"/>
          <p:cNvSpPr>
            <a:spLocks/>
          </p:cNvSpPr>
          <p:nvPr/>
        </p:nvSpPr>
        <p:spPr bwMode="auto">
          <a:xfrm>
            <a:off x="-9525" y="1714500"/>
            <a:ext cx="1004888" cy="959644"/>
          </a:xfrm>
          <a:custGeom>
            <a:avLst/>
            <a:gdLst/>
            <a:ahLst/>
            <a:cxnLst>
              <a:cxn ang="0">
                <a:pos x="4" y="788"/>
              </a:cxn>
              <a:cxn ang="0">
                <a:pos x="57" y="806"/>
              </a:cxn>
              <a:cxn ang="0">
                <a:pos x="633" y="77"/>
              </a:cxn>
              <a:cxn ang="0">
                <a:pos x="0" y="0"/>
              </a:cxn>
              <a:cxn ang="0">
                <a:pos x="4" y="788"/>
              </a:cxn>
            </a:cxnLst>
            <a:rect l="0" t="0" r="r" b="b"/>
            <a:pathLst>
              <a:path w="633" h="806">
                <a:moveTo>
                  <a:pt x="4" y="788"/>
                </a:moveTo>
                <a:lnTo>
                  <a:pt x="57" y="806"/>
                </a:lnTo>
                <a:lnTo>
                  <a:pt x="633" y="77"/>
                </a:lnTo>
                <a:lnTo>
                  <a:pt x="0" y="0"/>
                </a:lnTo>
                <a:lnTo>
                  <a:pt x="4" y="788"/>
                </a:lnTo>
                <a:close/>
              </a:path>
            </a:pathLst>
          </a:cu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296" name="Freeform 224"/>
          <p:cNvSpPr>
            <a:spLocks/>
          </p:cNvSpPr>
          <p:nvPr/>
        </p:nvSpPr>
        <p:spPr bwMode="auto">
          <a:xfrm>
            <a:off x="193675" y="1821657"/>
            <a:ext cx="2122488" cy="1112044"/>
          </a:xfrm>
          <a:custGeom>
            <a:avLst/>
            <a:gdLst/>
            <a:ahLst/>
            <a:cxnLst>
              <a:cxn ang="0">
                <a:pos x="0" y="736"/>
              </a:cxn>
              <a:cxn ang="0">
                <a:pos x="633" y="934"/>
              </a:cxn>
              <a:cxn ang="0">
                <a:pos x="1337" y="83"/>
              </a:cxn>
              <a:cxn ang="0">
                <a:pos x="569" y="0"/>
              </a:cxn>
              <a:cxn ang="0">
                <a:pos x="0" y="736"/>
              </a:cxn>
            </a:cxnLst>
            <a:rect l="0" t="0" r="r" b="b"/>
            <a:pathLst>
              <a:path w="1337" h="934">
                <a:moveTo>
                  <a:pt x="0" y="736"/>
                </a:moveTo>
                <a:lnTo>
                  <a:pt x="633" y="934"/>
                </a:lnTo>
                <a:lnTo>
                  <a:pt x="1337" y="83"/>
                </a:lnTo>
                <a:lnTo>
                  <a:pt x="569" y="0"/>
                </a:lnTo>
                <a:lnTo>
                  <a:pt x="0" y="736"/>
                </a:lnTo>
                <a:close/>
              </a:path>
            </a:pathLst>
          </a:cu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297" name="Freeform 225"/>
          <p:cNvSpPr>
            <a:spLocks/>
          </p:cNvSpPr>
          <p:nvPr/>
        </p:nvSpPr>
        <p:spPr bwMode="auto">
          <a:xfrm>
            <a:off x="1303339" y="1943100"/>
            <a:ext cx="2579687" cy="1348979"/>
          </a:xfrm>
          <a:custGeom>
            <a:avLst/>
            <a:gdLst/>
            <a:ahLst/>
            <a:cxnLst>
              <a:cxn ang="0">
                <a:pos x="1625" y="102"/>
              </a:cxn>
              <a:cxn ang="0">
                <a:pos x="864" y="1133"/>
              </a:cxn>
              <a:cxn ang="0">
                <a:pos x="0" y="858"/>
              </a:cxn>
              <a:cxn ang="0">
                <a:pos x="710" y="0"/>
              </a:cxn>
              <a:cxn ang="0">
                <a:pos x="1625" y="102"/>
              </a:cxn>
            </a:cxnLst>
            <a:rect l="0" t="0" r="r" b="b"/>
            <a:pathLst>
              <a:path w="1625" h="1133">
                <a:moveTo>
                  <a:pt x="1625" y="102"/>
                </a:moveTo>
                <a:lnTo>
                  <a:pt x="864" y="1133"/>
                </a:lnTo>
                <a:lnTo>
                  <a:pt x="0" y="858"/>
                </a:lnTo>
                <a:lnTo>
                  <a:pt x="710" y="0"/>
                </a:lnTo>
                <a:lnTo>
                  <a:pt x="1625" y="102"/>
                </a:lnTo>
                <a:close/>
              </a:path>
            </a:pathLst>
          </a:cu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298" name="Freeform 226"/>
          <p:cNvSpPr>
            <a:spLocks/>
          </p:cNvSpPr>
          <p:nvPr/>
        </p:nvSpPr>
        <p:spPr bwMode="auto">
          <a:xfrm>
            <a:off x="2803526" y="2080022"/>
            <a:ext cx="2479675" cy="1570434"/>
          </a:xfrm>
          <a:custGeom>
            <a:avLst/>
            <a:gdLst/>
            <a:ahLst/>
            <a:cxnLst>
              <a:cxn ang="0">
                <a:pos x="0" y="1024"/>
              </a:cxn>
              <a:cxn ang="0">
                <a:pos x="948" y="1319"/>
              </a:cxn>
              <a:cxn ang="0">
                <a:pos x="1562" y="109"/>
              </a:cxn>
              <a:cxn ang="0">
                <a:pos x="781" y="0"/>
              </a:cxn>
              <a:cxn ang="0">
                <a:pos x="0" y="1024"/>
              </a:cxn>
            </a:cxnLst>
            <a:rect l="0" t="0" r="r" b="b"/>
            <a:pathLst>
              <a:path w="1562" h="1319">
                <a:moveTo>
                  <a:pt x="0" y="1024"/>
                </a:moveTo>
                <a:lnTo>
                  <a:pt x="948" y="1319"/>
                </a:lnTo>
                <a:lnTo>
                  <a:pt x="1562" y="109"/>
                </a:lnTo>
                <a:lnTo>
                  <a:pt x="781" y="0"/>
                </a:lnTo>
                <a:lnTo>
                  <a:pt x="0" y="1024"/>
                </a:lnTo>
                <a:close/>
              </a:path>
            </a:pathLst>
          </a:cu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4845844"/>
            <a:ext cx="1981200" cy="183356"/>
          </a:xfrm>
        </p:spPr>
        <p:txBody>
          <a:bodyPr/>
          <a:lstStyle>
            <a:lvl1pPr>
              <a:defRPr sz="1200"/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34201" y="4857751"/>
            <a:ext cx="1839913" cy="183356"/>
          </a:xfrm>
          <a:prstGeom prst="rect">
            <a:avLst/>
          </a:prstGeom>
        </p:spPr>
        <p:txBody>
          <a:bodyPr/>
          <a:lstStyle>
            <a:lvl1pPr>
              <a:defRPr b="0" i="1"/>
            </a:lvl1pPr>
          </a:lstStyle>
          <a:p>
            <a:endParaRPr lang="zh-CN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09600" y="4845844"/>
            <a:ext cx="381000" cy="183356"/>
          </a:xfrm>
        </p:spPr>
        <p:txBody>
          <a:bodyPr/>
          <a:lstStyle>
            <a:lvl1pPr>
              <a:defRPr sz="1200"/>
            </a:lvl1pPr>
          </a:lstStyle>
          <a:p>
            <a:fld id="{BA545D4E-8C60-46E5-AF34-92F2B12E3A0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038600" y="4572000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CN" sz="2400" b="1" i="1">
                <a:solidFill>
                  <a:schemeClr val="bg1"/>
                </a:solidFill>
                <a:ea typeface="宋体" charset="-122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628650"/>
            <a:ext cx="4572000" cy="1257300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648200" y="3543300"/>
            <a:ext cx="4343400" cy="285750"/>
          </a:xfrm>
          <a:effectLst>
            <a:outerShdw dist="28398" dir="1593903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zh-CN" altLang="en-US" smtClean="0"/>
              <a:t>单击此处编辑母版副标题样式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3C8EB8-5B0F-46AB-A167-5BE0B97F77CA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57976" y="285750"/>
            <a:ext cx="2066925" cy="45148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85750"/>
            <a:ext cx="6048375" cy="45148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53CAF4-9F60-488A-9D60-AF571BD1F1E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C533E0-1CFE-4426-BC28-752980230903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A5C9B9A-8D78-452C-B092-72137892FDA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71550"/>
            <a:ext cx="405765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67250" y="971550"/>
            <a:ext cx="405765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214AB8E-5E2F-4D59-B1EF-C8F62E27D373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A0E4CC1-842A-4162-9DF2-90E25AFF8F0E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8BED9C-EA60-49B6-BC56-804E7EBB7167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3CDF5A-9E56-4B23-83D2-1061059D0A25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150DBD-1FD4-48ED-A4DD-A838B4E51AB0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DF867F-A274-4B59-9AC1-473BFCF36D3D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Rectangle 162"/>
          <p:cNvSpPr>
            <a:spLocks noChangeArrowheads="1"/>
          </p:cNvSpPr>
          <p:nvPr/>
        </p:nvSpPr>
        <p:spPr bwMode="hidden">
          <a:xfrm>
            <a:off x="0" y="0"/>
            <a:ext cx="9144000" cy="268605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191000" y="4879181"/>
            <a:ext cx="8382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a typeface="宋体" charset="-122"/>
              </a:defRPr>
            </a:lvl1pPr>
          </a:lstStyle>
          <a:p>
            <a:fld id="{613BA385-BFD7-48AB-87BD-2A2213A3E7F8}" type="slidenum">
              <a:rPr lang="en-US" altLang="zh-CN"/>
              <a:pPr/>
              <a:t>‹#›</a:t>
            </a:fld>
            <a:endParaRPr lang="en-US" altLang="zh-C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4879181"/>
            <a:ext cx="1905000" cy="19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a typeface="宋体" charset="-122"/>
              </a:defRPr>
            </a:lvl1pPr>
          </a:lstStyle>
          <a:p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971550"/>
            <a:ext cx="82677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85751"/>
            <a:ext cx="81534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>
            <a:off x="533400" y="742950"/>
            <a:ext cx="8077200" cy="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4249042"/>
            <a:ext cx="4139952" cy="89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&#22269;&#22806;&#35775;&#23398;&#24635;&#32467;-&#24464;&#26790;&#28458;/141_syllabus_FS17.pdf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1000" y="573528"/>
            <a:ext cx="5271120" cy="1257300"/>
          </a:xfrm>
        </p:spPr>
        <p:txBody>
          <a:bodyPr/>
          <a:lstStyle/>
          <a:p>
            <a:r>
              <a:rPr lang="zh-CN" altLang="en-US" sz="6000" dirty="0" smtClean="0">
                <a:latin typeface="华文新魏" pitchFamily="2" charset="-122"/>
                <a:ea typeface="华文新魏" pitchFamily="2" charset="-122"/>
              </a:rPr>
              <a:t>他山之石</a:t>
            </a:r>
            <a:r>
              <a:rPr lang="en-US" altLang="zh-CN" sz="6000" dirty="0" smtClean="0">
                <a:latin typeface="华文新魏" pitchFamily="2" charset="-122"/>
                <a:ea typeface="华文新魏" pitchFamily="2" charset="-122"/>
              </a:rPr>
              <a:t/>
            </a:r>
            <a:br>
              <a:rPr lang="en-US" altLang="zh-CN" sz="6000" dirty="0" smtClean="0">
                <a:latin typeface="华文新魏" pitchFamily="2" charset="-122"/>
                <a:ea typeface="华文新魏" pitchFamily="2" charset="-122"/>
              </a:rPr>
            </a:br>
            <a:r>
              <a:rPr lang="en-US" altLang="zh-CN" sz="6000" dirty="0" smtClean="0">
                <a:latin typeface="华文新魏" pitchFamily="2" charset="-122"/>
                <a:ea typeface="华文新魏" pitchFamily="2" charset="-122"/>
              </a:rPr>
              <a:t>      </a:t>
            </a:r>
            <a:r>
              <a:rPr lang="en-US" altLang="zh-CN" dirty="0" smtClean="0"/>
              <a:t>-</a:t>
            </a:r>
            <a:r>
              <a:rPr lang="zh-CN" altLang="en-US" sz="3600" dirty="0" smtClean="0">
                <a:latin typeface="微软雅黑" pitchFamily="34" charset="-122"/>
                <a:ea typeface="微软雅黑" pitchFamily="34" charset="-122"/>
              </a:rPr>
              <a:t>美国大学访学总结</a:t>
            </a:r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dirty="0" smtClean="0"/>
              <a:t>轻化工技术学院 徐梦漪</a:t>
            </a:r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21</a:t>
            </a:r>
            <a:r>
              <a:rPr lang="zh-CN" altLang="en-US" dirty="0" smtClean="0"/>
              <a:t>日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1-</a:t>
            </a:r>
            <a:r>
              <a:rPr lang="zh-CN" altLang="en-US" dirty="0" smtClean="0"/>
              <a:t>冷冻剂安全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Mengyi\Desktop\QQ截图201801110518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308" y="897565"/>
            <a:ext cx="8518164" cy="37981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1869672"/>
            <a:ext cx="288032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物理危害：过度加压危害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4299942"/>
            <a:ext cx="338437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压力失控导致的爆炸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1-</a:t>
            </a:r>
            <a:r>
              <a:rPr lang="zh-CN" altLang="en-US" dirty="0" smtClean="0"/>
              <a:t>冷冻剂安全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C:\Users\Mengyi\Desktop\QQ截图201801110519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51570"/>
            <a:ext cx="8707056" cy="38884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27984" y="2517744"/>
            <a:ext cx="338437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健康危害：冻伤和皮肤开裂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1-</a:t>
            </a:r>
            <a:r>
              <a:rPr lang="zh-CN" altLang="en-US" dirty="0" smtClean="0"/>
              <a:t>冷冻剂安全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C:\Users\Mengyi\Desktop\QQ截图201801110520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951570"/>
            <a:ext cx="8733405" cy="391341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3568" y="1761660"/>
            <a:ext cx="3816424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预防措施：个人保护性设备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1-</a:t>
            </a:r>
            <a:r>
              <a:rPr lang="zh-CN" altLang="en-US" dirty="0" smtClean="0"/>
              <a:t>冷冻剂安全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 descr="C:\Users\Mengyi\Desktop\QQ截图201801110521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97564"/>
            <a:ext cx="8568952" cy="383040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9792" y="1545636"/>
            <a:ext cx="338437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常见问题和解决方法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2-</a:t>
            </a:r>
            <a:r>
              <a:rPr lang="zh-CN" altLang="en-US" dirty="0" smtClean="0"/>
              <a:t>危险废物处理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 descr="C:\Users\Mengyi\Desktop\QQ截图2018011105264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97564"/>
            <a:ext cx="8712968" cy="38955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355976" y="1538667"/>
            <a:ext cx="252028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典型危险废物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2193708"/>
            <a:ext cx="252028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可燃性废物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3273828"/>
            <a:ext cx="252028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腐蚀性废物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3705876"/>
            <a:ext cx="2520280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高活性废物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2-</a:t>
            </a:r>
            <a:r>
              <a:rPr lang="zh-CN" altLang="en-US" dirty="0" smtClean="0"/>
              <a:t>危险废物处理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C:\Users\Mengyi\Desktop\QQ截图201801110527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97312"/>
            <a:ext cx="8784976" cy="39426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7704" y="1653648"/>
            <a:ext cx="194421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有毒废物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案例</a:t>
            </a:r>
            <a:r>
              <a:rPr lang="en-US" altLang="zh-CN" dirty="0" smtClean="0"/>
              <a:t>2-</a:t>
            </a:r>
            <a:r>
              <a:rPr lang="zh-CN" altLang="en-US" dirty="0" smtClean="0"/>
              <a:t>危险废物处理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218" name="Picture 2" descr="C:\Users\Mengyi\Desktop\QQ截图201801110528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97564"/>
            <a:ext cx="8784976" cy="39259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39952" y="1113588"/>
            <a:ext cx="338437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提问，回答后才能继续学习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2.2 </a:t>
            </a:r>
            <a:r>
              <a:rPr lang="zh-CN" altLang="en-US" dirty="0" smtClean="0"/>
              <a:t>实验室准入制度和管理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    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严格的准入制度</a:t>
            </a:r>
            <a:endParaRPr lang="en-US" altLang="zh-CN" dirty="0" smtClean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  <a:p>
            <a:r>
              <a:rPr lang="zh-CN" altLang="en-US" dirty="0" smtClean="0"/>
              <a:t>所有进入实验室的人员必须定期进行安全培训</a:t>
            </a:r>
            <a:endParaRPr lang="en-US" altLang="zh-CN" dirty="0" smtClean="0"/>
          </a:p>
          <a:p>
            <a:r>
              <a:rPr lang="zh-CN" altLang="en-US" dirty="0" smtClean="0"/>
              <a:t>做实验时必须佩带防护眼镜，做实验时带手套，实验室配有喷淋器、洗眼器等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 </a:t>
            </a:r>
          </a:p>
          <a:p>
            <a:r>
              <a:rPr lang="zh-CN" altLang="en-US" dirty="0" smtClean="0"/>
              <a:t>教师权限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持</a:t>
            </a:r>
            <a:r>
              <a:rPr lang="en-US" altLang="zh-CN" dirty="0" smtClean="0"/>
              <a:t>ID</a:t>
            </a:r>
            <a:r>
              <a:rPr lang="zh-CN" altLang="en-US" dirty="0" smtClean="0"/>
              <a:t>卡可进入所有实验室</a:t>
            </a:r>
            <a:endParaRPr lang="en-US" altLang="zh-CN" dirty="0" smtClean="0"/>
          </a:p>
          <a:p>
            <a:r>
              <a:rPr lang="zh-CN" altLang="en-US" dirty="0" smtClean="0"/>
              <a:t>研究生和研究学者权限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持</a:t>
            </a:r>
            <a:r>
              <a:rPr lang="en-US" altLang="zh-CN" dirty="0" smtClean="0"/>
              <a:t>ID</a:t>
            </a:r>
            <a:r>
              <a:rPr lang="zh-CN" altLang="en-US" dirty="0" smtClean="0"/>
              <a:t>卡可进入已授权的实验室</a:t>
            </a:r>
            <a:endParaRPr lang="en-US" altLang="zh-CN" dirty="0" smtClean="0"/>
          </a:p>
          <a:p>
            <a:r>
              <a:rPr lang="zh-CN" altLang="en-US" dirty="0" smtClean="0"/>
              <a:t>本科生权限</a:t>
            </a:r>
            <a:r>
              <a:rPr lang="en-US" altLang="zh-CN" dirty="0" smtClean="0"/>
              <a:t>-- </a:t>
            </a:r>
            <a:r>
              <a:rPr lang="zh-CN" altLang="en-US" dirty="0" smtClean="0"/>
              <a:t>无授权，必须有研究生在场时才能进入实验室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2.3 </a:t>
            </a:r>
            <a:r>
              <a:rPr lang="zh-CN" altLang="en-US" dirty="0" smtClean="0"/>
              <a:t>实验室仪器开放情况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基础实验室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完成培训后建立个人账号可通过</a:t>
            </a:r>
            <a:r>
              <a:rPr lang="en-US" altLang="zh-CN" dirty="0" smtClean="0"/>
              <a:t>Email</a:t>
            </a:r>
            <a:r>
              <a:rPr lang="zh-CN" altLang="en-US" dirty="0" smtClean="0"/>
              <a:t>预约使用，如紫外、色谱、热重等</a:t>
            </a:r>
            <a:endParaRPr lang="zh-CN" altLang="en-US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61660"/>
            <a:ext cx="8548836" cy="314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2.3 </a:t>
            </a:r>
            <a:r>
              <a:rPr lang="zh-CN" altLang="en-US" dirty="0" smtClean="0"/>
              <a:t>实验室仪器开放情况</a:t>
            </a:r>
            <a:endParaRPr lang="zh-CN" altLang="en-US" sz="2800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科研实验室</a:t>
            </a:r>
            <a:r>
              <a:rPr lang="en-US" altLang="zh-CN" dirty="0" smtClean="0"/>
              <a:t>—</a:t>
            </a:r>
            <a:r>
              <a:rPr lang="zh-CN" altLang="en-US" dirty="0" smtClean="0"/>
              <a:t>取得教授同意后方可遵照</a:t>
            </a:r>
            <a:r>
              <a:rPr lang="en-US" altLang="zh-CN" dirty="0" smtClean="0"/>
              <a:t>SOP</a:t>
            </a:r>
            <a:r>
              <a:rPr lang="zh-CN" altLang="en-US" dirty="0" smtClean="0"/>
              <a:t>使用，必要时由研究生培训指导</a:t>
            </a:r>
            <a:endParaRPr lang="en-US" altLang="zh-CN" dirty="0" smtClean="0"/>
          </a:p>
          <a:p>
            <a:r>
              <a:rPr lang="zh-CN" altLang="en-US" dirty="0" smtClean="0"/>
              <a:t>例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氧等离子表面处理仪</a:t>
            </a:r>
          </a:p>
          <a:p>
            <a:endParaRPr lang="zh-CN" altLang="en-US" dirty="0"/>
          </a:p>
        </p:txBody>
      </p:sp>
      <p:pic>
        <p:nvPicPr>
          <p:cNvPr id="15363" name="Picture 3" descr="C:\Users\Mengyi\Pictures\cellphone\728565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3" y="2301720"/>
            <a:ext cx="3264363" cy="1836204"/>
          </a:xfrm>
          <a:prstGeom prst="rect">
            <a:avLst/>
          </a:prstGeom>
          <a:noFill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37624"/>
            <a:ext cx="34607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81" name="AutoShape 9"/>
          <p:cNvSpPr>
            <a:spLocks noChangeArrowheads="1"/>
          </p:cNvSpPr>
          <p:nvPr/>
        </p:nvSpPr>
        <p:spPr bwMode="auto">
          <a:xfrm>
            <a:off x="914400" y="1428750"/>
            <a:ext cx="7239000" cy="2971800"/>
          </a:xfrm>
          <a:prstGeom prst="roundRect">
            <a:avLst>
              <a:gd name="adj" fmla="val 10375"/>
            </a:avLst>
          </a:prstGeom>
          <a:solidFill>
            <a:schemeClr val="bg1"/>
          </a:solidFill>
          <a:ln w="19050" cap="rnd">
            <a:solidFill>
              <a:schemeClr val="bg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5482" name="AutoShape 10"/>
          <p:cNvSpPr>
            <a:spLocks noChangeArrowheads="1"/>
          </p:cNvSpPr>
          <p:nvPr/>
        </p:nvSpPr>
        <p:spPr bwMode="gray">
          <a:xfrm>
            <a:off x="1828800" y="2000250"/>
            <a:ext cx="5410200" cy="28575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97CCF3"/>
              </a:gs>
              <a:gs pos="50000">
                <a:srgbClr val="97CCF3">
                  <a:gamma/>
                  <a:tint val="40000"/>
                  <a:invGamma/>
                </a:srgbClr>
              </a:gs>
              <a:gs pos="100000">
                <a:srgbClr val="97CCF3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zh-CN" altLang="en-US" sz="2400" b="1" dirty="0" smtClean="0">
                <a:solidFill>
                  <a:schemeClr val="tx2"/>
                </a:solidFill>
                <a:ea typeface="宋体" charset="-122"/>
              </a:rPr>
              <a:t>国外访学情况简介</a:t>
            </a:r>
            <a:endParaRPr lang="en-US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gray">
          <a:xfrm>
            <a:off x="1828800" y="2400300"/>
            <a:ext cx="5410200" cy="28575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4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 sz="1600" b="1" dirty="0">
                <a:solidFill>
                  <a:schemeClr val="tx2"/>
                </a:solidFill>
                <a:ea typeface="宋体" charset="-122"/>
              </a:rPr>
              <a:t> </a:t>
            </a:r>
            <a:r>
              <a:rPr lang="zh-CN" altLang="en-US" sz="2400" b="1" dirty="0" smtClean="0">
                <a:solidFill>
                  <a:schemeClr val="tx2"/>
                </a:solidFill>
                <a:ea typeface="宋体" charset="-122"/>
              </a:rPr>
              <a:t>实验室管理</a:t>
            </a:r>
            <a:endParaRPr lang="en-US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gray">
          <a:xfrm>
            <a:off x="1828800" y="2800350"/>
            <a:ext cx="5410200" cy="28575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97CCF3"/>
              </a:gs>
              <a:gs pos="50000">
                <a:srgbClr val="97CCF3">
                  <a:gamma/>
                  <a:tint val="40000"/>
                  <a:invGamma/>
                </a:srgbClr>
              </a:gs>
              <a:gs pos="100000">
                <a:srgbClr val="97CCF3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 sz="1600" b="1" dirty="0">
                <a:solidFill>
                  <a:schemeClr val="tx2"/>
                </a:solidFill>
                <a:ea typeface="宋体" charset="-122"/>
              </a:rPr>
              <a:t> </a:t>
            </a:r>
            <a:r>
              <a:rPr lang="zh-CN" altLang="en-US" sz="2400" b="1" dirty="0" smtClean="0">
                <a:solidFill>
                  <a:schemeClr val="tx2"/>
                </a:solidFill>
                <a:ea typeface="宋体" charset="-122"/>
              </a:rPr>
              <a:t>本科生课程教学</a:t>
            </a:r>
            <a:endParaRPr lang="en-US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105485" name="AutoShape 13"/>
          <p:cNvSpPr>
            <a:spLocks noChangeArrowheads="1"/>
          </p:cNvSpPr>
          <p:nvPr/>
        </p:nvSpPr>
        <p:spPr bwMode="gray">
          <a:xfrm>
            <a:off x="1828800" y="3200400"/>
            <a:ext cx="5410200" cy="28575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4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zh-CN" altLang="en-US" sz="2400" b="1" dirty="0" smtClean="0">
                <a:solidFill>
                  <a:schemeClr val="tx2"/>
                </a:solidFill>
                <a:ea typeface="宋体" charset="-122"/>
              </a:rPr>
              <a:t>学生科研活动</a:t>
            </a:r>
            <a:endParaRPr lang="en-US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105486" name="AutoShape 14"/>
          <p:cNvSpPr>
            <a:spLocks noChangeArrowheads="1"/>
          </p:cNvSpPr>
          <p:nvPr/>
        </p:nvSpPr>
        <p:spPr bwMode="gray">
          <a:xfrm>
            <a:off x="1828800" y="3600450"/>
            <a:ext cx="5410200" cy="28575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rgbClr val="97CCF3"/>
              </a:gs>
              <a:gs pos="50000">
                <a:srgbClr val="97CCF3">
                  <a:gamma/>
                  <a:tint val="40000"/>
                  <a:invGamma/>
                </a:srgbClr>
              </a:gs>
              <a:gs pos="100000">
                <a:srgbClr val="97CCF3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buFont typeface="Wingdings" pitchFamily="2" charset="2"/>
              <a:buNone/>
            </a:pPr>
            <a:r>
              <a:rPr lang="en-US" altLang="zh-CN" sz="1600" b="1" dirty="0">
                <a:solidFill>
                  <a:schemeClr val="tx2"/>
                </a:solidFill>
                <a:ea typeface="宋体" charset="-122"/>
              </a:rPr>
              <a:t> </a:t>
            </a:r>
            <a:r>
              <a:rPr lang="zh-CN" altLang="en-US" sz="2400" b="1" dirty="0" smtClean="0">
                <a:solidFill>
                  <a:schemeClr val="tx2"/>
                </a:solidFill>
                <a:ea typeface="宋体" charset="-122"/>
              </a:rPr>
              <a:t>校园文化</a:t>
            </a:r>
            <a:endParaRPr lang="en-US" altLang="zh-CN" sz="2400" b="1" dirty="0">
              <a:solidFill>
                <a:schemeClr val="tx2"/>
              </a:solidFill>
              <a:ea typeface="宋体" charset="-122"/>
            </a:endParaRPr>
          </a:p>
        </p:txBody>
      </p:sp>
      <p:sp>
        <p:nvSpPr>
          <p:cNvPr id="105493" name="AutoShape 21"/>
          <p:cNvSpPr>
            <a:spLocks noChangeArrowheads="1"/>
          </p:cNvSpPr>
          <p:nvPr/>
        </p:nvSpPr>
        <p:spPr bwMode="gray">
          <a:xfrm>
            <a:off x="1581150" y="1135856"/>
            <a:ext cx="5867400" cy="62865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5496" name="Rectangle 24"/>
          <p:cNvSpPr>
            <a:spLocks noChangeArrowheads="1"/>
          </p:cNvSpPr>
          <p:nvPr/>
        </p:nvSpPr>
        <p:spPr bwMode="gray">
          <a:xfrm>
            <a:off x="1752600" y="1257301"/>
            <a:ext cx="55006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ea typeface="宋体" charset="-122"/>
              </a:rPr>
              <a:t>目    录</a:t>
            </a:r>
            <a:endParaRPr lang="en-US" altLang="zh-CN" sz="3200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105500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ea typeface="宋体" charset="-122"/>
              </a:rPr>
              <a:t>主要内容</a:t>
            </a:r>
            <a:endParaRPr lang="en-US" altLang="zh-CN" dirty="0"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2.3 </a:t>
            </a:r>
            <a:r>
              <a:rPr lang="zh-CN" altLang="en-US" dirty="0" smtClean="0"/>
              <a:t>实验室仪器开放情况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测试中心</a:t>
            </a:r>
            <a:r>
              <a:rPr lang="en-US" altLang="zh-CN" dirty="0" smtClean="0"/>
              <a:t>—</a:t>
            </a:r>
            <a:r>
              <a:rPr lang="zh-CN" altLang="en-US" dirty="0" smtClean="0"/>
              <a:t>付费预约使用</a:t>
            </a:r>
            <a:endParaRPr lang="en-US" altLang="zh-CN" dirty="0" smtClean="0"/>
          </a:p>
          <a:p>
            <a:r>
              <a:rPr lang="zh-CN" altLang="en-US" dirty="0" smtClean="0"/>
              <a:t>需先完成付费培训课程</a:t>
            </a:r>
            <a:endParaRPr lang="en-US" altLang="zh-CN" dirty="0" smtClean="0"/>
          </a:p>
          <a:p>
            <a:r>
              <a:rPr lang="zh-CN" altLang="en-US" dirty="0" smtClean="0"/>
              <a:t>例</a:t>
            </a:r>
            <a:r>
              <a:rPr lang="en-US" altLang="zh-CN" dirty="0" smtClean="0"/>
              <a:t>-</a:t>
            </a:r>
            <a:r>
              <a:rPr lang="zh-CN" altLang="en-US" dirty="0" smtClean="0"/>
              <a:t>扫描电镜（</a:t>
            </a:r>
            <a:r>
              <a:rPr lang="en-US" altLang="zh-CN" dirty="0" smtClean="0"/>
              <a:t>SEM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09732"/>
            <a:ext cx="237626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409732"/>
            <a:ext cx="2355726" cy="23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3795" t="5173" r="14929" b="20676"/>
          <a:stretch>
            <a:fillRect/>
          </a:stretch>
        </p:blipFill>
        <p:spPr bwMode="auto">
          <a:xfrm>
            <a:off x="6372200" y="2409732"/>
            <a:ext cx="2232248" cy="232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2.4 </a:t>
            </a:r>
            <a:r>
              <a:rPr lang="zh-CN" altLang="en-US" dirty="0" smtClean="0"/>
              <a:t>实验室间的资源合理利用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sz="2000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被淘汰仪器的再利用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97564"/>
            <a:ext cx="7301808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t="4842" r="4350" b="27724"/>
          <a:stretch>
            <a:fillRect/>
          </a:stretch>
        </p:blipFill>
        <p:spPr bwMode="auto">
          <a:xfrm>
            <a:off x="4499992" y="1815666"/>
            <a:ext cx="4248472" cy="299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直接连接符 9"/>
          <p:cNvCxnSpPr/>
          <p:nvPr/>
        </p:nvCxnSpPr>
        <p:spPr>
          <a:xfrm>
            <a:off x="251520" y="2031690"/>
            <a:ext cx="34563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54050" y="2008417"/>
            <a:ext cx="1758950" cy="1302544"/>
            <a:chOff x="2662" y="1859"/>
            <a:chExt cx="1506" cy="1486"/>
          </a:xfrm>
        </p:grpSpPr>
        <p:pic>
          <p:nvPicPr>
            <p:cNvPr id="381956" name="Picture 4" descr="circuler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2662" y="1870"/>
              <a:ext cx="1506" cy="1466"/>
            </a:xfrm>
            <a:prstGeom prst="rect">
              <a:avLst/>
            </a:prstGeom>
            <a:noFill/>
          </p:spPr>
        </p:pic>
        <p:sp>
          <p:nvSpPr>
            <p:cNvPr id="381957" name="Oval 5"/>
            <p:cNvSpPr>
              <a:spLocks noChangeArrowheads="1"/>
            </p:cNvSpPr>
            <p:nvPr/>
          </p:nvSpPr>
          <p:spPr bwMode="gray">
            <a:xfrm>
              <a:off x="2682" y="1859"/>
              <a:ext cx="1486" cy="1486"/>
            </a:xfrm>
            <a:prstGeom prst="ellipse">
              <a:avLst/>
            </a:prstGeom>
            <a:solidFill>
              <a:schemeClr val="hlink">
                <a:alpha val="50000"/>
              </a:schemeClr>
            </a:solidFill>
            <a:ln w="76200" algn="ctr">
              <a:solidFill>
                <a:srgbClr val="FFFFFF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915150" y="2008417"/>
            <a:ext cx="1758950" cy="1302544"/>
            <a:chOff x="2662" y="1859"/>
            <a:chExt cx="1506" cy="1486"/>
          </a:xfrm>
        </p:grpSpPr>
        <p:pic>
          <p:nvPicPr>
            <p:cNvPr id="381959" name="Picture 7" descr="circuler_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gray">
            <a:xfrm>
              <a:off x="2662" y="1870"/>
              <a:ext cx="1506" cy="1466"/>
            </a:xfrm>
            <a:prstGeom prst="rect">
              <a:avLst/>
            </a:prstGeom>
            <a:noFill/>
          </p:spPr>
        </p:pic>
        <p:sp>
          <p:nvSpPr>
            <p:cNvPr id="381960" name="Oval 8"/>
            <p:cNvSpPr>
              <a:spLocks noChangeArrowheads="1"/>
            </p:cNvSpPr>
            <p:nvPr/>
          </p:nvSpPr>
          <p:spPr bwMode="gray">
            <a:xfrm>
              <a:off x="2682" y="1859"/>
              <a:ext cx="1486" cy="148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 w="76200" algn="ctr">
              <a:solidFill>
                <a:srgbClr val="FFFFFF">
                  <a:alpha val="80000"/>
                </a:srgb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81961" name="Freeform 9"/>
          <p:cNvSpPr>
            <a:spLocks/>
          </p:cNvSpPr>
          <p:nvPr/>
        </p:nvSpPr>
        <p:spPr bwMode="gray">
          <a:xfrm>
            <a:off x="2574925" y="2270354"/>
            <a:ext cx="4148138" cy="4000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0" y="336"/>
              </a:cxn>
              <a:cxn ang="0">
                <a:pos x="2347" y="336"/>
              </a:cxn>
              <a:cxn ang="0">
                <a:pos x="2005" y="0"/>
              </a:cxn>
              <a:cxn ang="0">
                <a:pos x="2005" y="189"/>
              </a:cxn>
              <a:cxn ang="0">
                <a:pos x="0" y="188"/>
              </a:cxn>
            </a:cxnLst>
            <a:rect l="0" t="0" r="r" b="b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gradFill rotWithShape="1">
            <a:gsLst>
              <a:gs pos="0">
                <a:srgbClr val="CCCC00">
                  <a:gamma/>
                  <a:tint val="33725"/>
                  <a:invGamma/>
                </a:srgbClr>
              </a:gs>
              <a:gs pos="100000">
                <a:srgbClr val="CCCC00"/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1962" name="AutoShape 10"/>
          <p:cNvSpPr>
            <a:spLocks noChangeArrowheads="1"/>
          </p:cNvSpPr>
          <p:nvPr/>
        </p:nvSpPr>
        <p:spPr bwMode="gray">
          <a:xfrm>
            <a:off x="3841750" y="1451204"/>
            <a:ext cx="1612900" cy="644129"/>
          </a:xfrm>
          <a:prstGeom prst="upArrow">
            <a:avLst>
              <a:gd name="adj1" fmla="val 65157"/>
              <a:gd name="adj2" fmla="val 48347"/>
            </a:avLst>
          </a:prstGeom>
          <a:gradFill rotWithShape="1">
            <a:gsLst>
              <a:gs pos="0">
                <a:srgbClr val="FF9933"/>
              </a:gs>
              <a:gs pos="100000">
                <a:srgbClr val="FCFBE4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1963" name="AutoShape 11"/>
          <p:cNvSpPr>
            <a:spLocks noChangeArrowheads="1"/>
          </p:cNvSpPr>
          <p:nvPr/>
        </p:nvSpPr>
        <p:spPr bwMode="gray">
          <a:xfrm flipV="1">
            <a:off x="3851920" y="3331777"/>
            <a:ext cx="1612900" cy="644129"/>
          </a:xfrm>
          <a:prstGeom prst="upArrow">
            <a:avLst>
              <a:gd name="adj1" fmla="val 65157"/>
              <a:gd name="adj2" fmla="val 48347"/>
            </a:avLst>
          </a:prstGeom>
          <a:gradFill rotWithShape="1">
            <a:gsLst>
              <a:gs pos="0">
                <a:srgbClr val="66CCFF"/>
              </a:gs>
              <a:gs pos="100000">
                <a:srgbClr val="FCFBE4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1964" name="AutoShape 12"/>
          <p:cNvSpPr>
            <a:spLocks noChangeArrowheads="1"/>
          </p:cNvSpPr>
          <p:nvPr/>
        </p:nvSpPr>
        <p:spPr bwMode="gray">
          <a:xfrm>
            <a:off x="2727325" y="4063436"/>
            <a:ext cx="3803650" cy="445294"/>
          </a:xfrm>
          <a:prstGeom prst="roundRect">
            <a:avLst>
              <a:gd name="adj" fmla="val 0"/>
            </a:avLst>
          </a:prstGeom>
          <a:solidFill>
            <a:srgbClr val="F3FBFF"/>
          </a:solidFill>
          <a:ln w="19050">
            <a:noFill/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381965" name="AutoShape 13"/>
          <p:cNvCxnSpPr>
            <a:cxnSpLocks noChangeShapeType="1"/>
            <a:stCxn id="381957" idx="4"/>
            <a:endCxn id="381964" idx="1"/>
          </p:cNvCxnSpPr>
          <p:nvPr/>
        </p:nvCxnSpPr>
        <p:spPr bwMode="auto">
          <a:xfrm rot="16200000" flipH="1">
            <a:off x="1663502" y="3222260"/>
            <a:ext cx="946547" cy="1181100"/>
          </a:xfrm>
          <a:prstGeom prst="bentConnector2">
            <a:avLst/>
          </a:prstGeom>
          <a:noFill/>
          <a:ln w="28575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</p:cxnSp>
      <p:cxnSp>
        <p:nvCxnSpPr>
          <p:cNvPr id="381966" name="AutoShape 14"/>
          <p:cNvCxnSpPr>
            <a:cxnSpLocks noChangeShapeType="1"/>
            <a:stCxn id="381960" idx="4"/>
            <a:endCxn id="381964" idx="3"/>
          </p:cNvCxnSpPr>
          <p:nvPr/>
        </p:nvCxnSpPr>
        <p:spPr bwMode="auto">
          <a:xfrm rot="5400000">
            <a:off x="6695877" y="3174635"/>
            <a:ext cx="946547" cy="1276350"/>
          </a:xfrm>
          <a:prstGeom prst="bentConnector2">
            <a:avLst/>
          </a:prstGeom>
          <a:noFill/>
          <a:ln w="28575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</p:cxnSp>
      <p:sp>
        <p:nvSpPr>
          <p:cNvPr id="381967" name="Freeform 15"/>
          <p:cNvSpPr>
            <a:spLocks/>
          </p:cNvSpPr>
          <p:nvPr/>
        </p:nvSpPr>
        <p:spPr bwMode="gray">
          <a:xfrm flipH="1" flipV="1">
            <a:off x="2574925" y="2696598"/>
            <a:ext cx="4148138" cy="400050"/>
          </a:xfrm>
          <a:custGeom>
            <a:avLst/>
            <a:gdLst/>
            <a:ahLst/>
            <a:cxnLst>
              <a:cxn ang="0">
                <a:pos x="0" y="188"/>
              </a:cxn>
              <a:cxn ang="0">
                <a:pos x="0" y="336"/>
              </a:cxn>
              <a:cxn ang="0">
                <a:pos x="2347" y="336"/>
              </a:cxn>
              <a:cxn ang="0">
                <a:pos x="2005" y="0"/>
              </a:cxn>
              <a:cxn ang="0">
                <a:pos x="2005" y="189"/>
              </a:cxn>
              <a:cxn ang="0">
                <a:pos x="0" y="188"/>
              </a:cxn>
            </a:cxnLst>
            <a:rect l="0" t="0" r="r" b="b"/>
            <a:pathLst>
              <a:path w="2347" h="336">
                <a:moveTo>
                  <a:pt x="0" y="188"/>
                </a:moveTo>
                <a:lnTo>
                  <a:pt x="0" y="336"/>
                </a:lnTo>
                <a:lnTo>
                  <a:pt x="2347" y="336"/>
                </a:lnTo>
                <a:lnTo>
                  <a:pt x="2005" y="0"/>
                </a:lnTo>
                <a:lnTo>
                  <a:pt x="2005" y="189"/>
                </a:lnTo>
                <a:lnTo>
                  <a:pt x="0" y="188"/>
                </a:lnTo>
                <a:close/>
              </a:path>
            </a:pathLst>
          </a:custGeom>
          <a:gradFill rotWithShape="1">
            <a:gsLst>
              <a:gs pos="0">
                <a:srgbClr val="CCCC00">
                  <a:gamma/>
                  <a:tint val="33725"/>
                  <a:invGamma/>
                </a:srgbClr>
              </a:gs>
              <a:gs pos="100000">
                <a:srgbClr val="CCCC00"/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1968" name="Text Box 16"/>
          <p:cNvSpPr txBox="1">
            <a:spLocks noChangeArrowheads="1"/>
          </p:cNvSpPr>
          <p:nvPr/>
        </p:nvSpPr>
        <p:spPr bwMode="auto">
          <a:xfrm>
            <a:off x="808038" y="2360842"/>
            <a:ext cx="143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CC3300"/>
                </a:solidFill>
                <a:latin typeface="黑体" pitchFamily="49" charset="-122"/>
                <a:ea typeface="黑体" pitchFamily="49" charset="-122"/>
              </a:rPr>
              <a:t>严格的准入制度</a:t>
            </a:r>
            <a:endParaRPr lang="en-US" altLang="zh-CN" sz="2400" dirty="0">
              <a:solidFill>
                <a:srgbClr val="CC33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81969" name="Text Box 17"/>
          <p:cNvSpPr txBox="1">
            <a:spLocks noChangeArrowheads="1"/>
          </p:cNvSpPr>
          <p:nvPr/>
        </p:nvSpPr>
        <p:spPr bwMode="auto">
          <a:xfrm>
            <a:off x="7108825" y="2355726"/>
            <a:ext cx="14351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CC3300"/>
                </a:solidFill>
                <a:latin typeface="黑体" pitchFamily="49" charset="-122"/>
                <a:ea typeface="黑体" pitchFamily="49" charset="-122"/>
              </a:rPr>
              <a:t>实验资源开放共享</a:t>
            </a:r>
            <a:endParaRPr lang="en-US" altLang="zh-CN" sz="2400" dirty="0">
              <a:solidFill>
                <a:srgbClr val="CC33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81970" name="Text Box 18"/>
          <p:cNvSpPr txBox="1">
            <a:spLocks noChangeArrowheads="1"/>
          </p:cNvSpPr>
          <p:nvPr/>
        </p:nvSpPr>
        <p:spPr bwMode="auto">
          <a:xfrm>
            <a:off x="3689350" y="2958535"/>
            <a:ext cx="253883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 smtClean="0">
                <a:solidFill>
                  <a:srgbClr val="000000"/>
                </a:solidFill>
                <a:ea typeface="宋体" charset="-122"/>
              </a:rPr>
              <a:t>框架内科研自由</a:t>
            </a:r>
            <a:endParaRPr lang="en-US" altLang="zh-CN" sz="2000" b="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81971" name="Text Box 19"/>
          <p:cNvSpPr txBox="1">
            <a:spLocks noChangeArrowheads="1"/>
          </p:cNvSpPr>
          <p:nvPr/>
        </p:nvSpPr>
        <p:spPr bwMode="auto">
          <a:xfrm>
            <a:off x="3707905" y="2175104"/>
            <a:ext cx="19478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0" dirty="0" smtClean="0">
                <a:solidFill>
                  <a:srgbClr val="000000"/>
                </a:solidFill>
                <a:ea typeface="宋体" charset="-122"/>
              </a:rPr>
              <a:t>标准操作流程</a:t>
            </a:r>
            <a:endParaRPr lang="en-US" altLang="zh-CN" sz="2000" b="0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81972" name="Rectangle 20"/>
          <p:cNvSpPr>
            <a:spLocks noChangeArrowheads="1"/>
          </p:cNvSpPr>
          <p:nvPr/>
        </p:nvSpPr>
        <p:spPr bwMode="auto">
          <a:xfrm>
            <a:off x="2771801" y="4137924"/>
            <a:ext cx="37789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老师、学生人员梯队化</a:t>
            </a:r>
            <a:endParaRPr lang="en-US" altLang="zh-CN" sz="24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1973" name="AutoShape 21"/>
          <p:cNvSpPr>
            <a:spLocks noChangeArrowheads="1"/>
          </p:cNvSpPr>
          <p:nvPr/>
        </p:nvSpPr>
        <p:spPr bwMode="gray">
          <a:xfrm>
            <a:off x="2727325" y="897564"/>
            <a:ext cx="3803650" cy="445294"/>
          </a:xfrm>
          <a:prstGeom prst="roundRect">
            <a:avLst>
              <a:gd name="adj" fmla="val 0"/>
            </a:avLst>
          </a:prstGeom>
          <a:solidFill>
            <a:srgbClr val="F3FBFF"/>
          </a:solidFill>
          <a:ln w="19050">
            <a:noFill/>
            <a:round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1974" name="Rectangle 22"/>
          <p:cNvSpPr>
            <a:spLocks noChangeArrowheads="1"/>
          </p:cNvSpPr>
          <p:nvPr/>
        </p:nvSpPr>
        <p:spPr bwMode="auto">
          <a:xfrm>
            <a:off x="2881314" y="930902"/>
            <a:ext cx="37069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制度建设落到实处</a:t>
            </a:r>
            <a:endParaRPr lang="en-US" altLang="zh-CN" sz="2400" b="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81975" name="AutoShape 23"/>
          <p:cNvCxnSpPr>
            <a:cxnSpLocks noChangeShapeType="1"/>
          </p:cNvCxnSpPr>
          <p:nvPr/>
        </p:nvCxnSpPr>
        <p:spPr bwMode="auto">
          <a:xfrm rot="16200000">
            <a:off x="1692672" y="973764"/>
            <a:ext cx="888206" cy="1181100"/>
          </a:xfrm>
          <a:prstGeom prst="bentConnector2">
            <a:avLst/>
          </a:prstGeom>
          <a:noFill/>
          <a:ln w="28575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</p:cxnSp>
      <p:cxnSp>
        <p:nvCxnSpPr>
          <p:cNvPr id="381976" name="AutoShape 24"/>
          <p:cNvCxnSpPr>
            <a:cxnSpLocks noChangeShapeType="1"/>
            <a:stCxn id="381960" idx="0"/>
            <a:endCxn id="381973" idx="3"/>
          </p:cNvCxnSpPr>
          <p:nvPr/>
        </p:nvCxnSpPr>
        <p:spPr bwMode="auto">
          <a:xfrm rot="5400000" flipH="1">
            <a:off x="6739335" y="911852"/>
            <a:ext cx="859631" cy="1276350"/>
          </a:xfrm>
          <a:prstGeom prst="bentConnector2">
            <a:avLst/>
          </a:prstGeom>
          <a:noFill/>
          <a:ln w="28575" cap="rnd">
            <a:solidFill>
              <a:srgbClr val="000000"/>
            </a:solidFill>
            <a:prstDash val="sysDot"/>
            <a:miter lim="800000"/>
            <a:headEnd/>
            <a:tailEnd/>
          </a:ln>
          <a:effectLst/>
        </p:spPr>
      </p:cxnSp>
      <p:sp>
        <p:nvSpPr>
          <p:cNvPr id="381977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>
                <a:ea typeface="宋体" charset="-122"/>
              </a:rPr>
              <a:t>思考：</a:t>
            </a:r>
            <a:r>
              <a:rPr lang="zh-CN" altLang="en-US" sz="3200" dirty="0" smtClean="0">
                <a:solidFill>
                  <a:srgbClr val="FF0000"/>
                </a:solidFill>
                <a:ea typeface="宋体" charset="-122"/>
              </a:rPr>
              <a:t>如何实现真正意义上的实验室开放？</a:t>
            </a:r>
            <a:endParaRPr lang="en-US" altLang="zh-CN" sz="3200" dirty="0">
              <a:solidFill>
                <a:srgbClr val="FF0000"/>
              </a:solidFill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、本科生课程教学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学分制</a:t>
            </a:r>
            <a:r>
              <a:rPr lang="en-US" altLang="zh-CN" dirty="0" smtClean="0"/>
              <a:t>--</a:t>
            </a:r>
            <a:r>
              <a:rPr lang="zh-CN" altLang="en-US" dirty="0" smtClean="0"/>
              <a:t>选课系统</a:t>
            </a:r>
            <a:endParaRPr lang="en-US" altLang="zh-CN" dirty="0" smtClean="0"/>
          </a:p>
          <a:p>
            <a:r>
              <a:rPr lang="zh-CN" altLang="en-US" dirty="0" smtClean="0"/>
              <a:t>理论课程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教学大纲</a:t>
            </a:r>
            <a:endParaRPr lang="en-US" altLang="zh-CN" dirty="0" smtClean="0"/>
          </a:p>
          <a:p>
            <a:r>
              <a:rPr lang="zh-CN" altLang="en-US" dirty="0" smtClean="0"/>
              <a:t>理论课程</a:t>
            </a:r>
            <a:r>
              <a:rPr lang="en-US" altLang="zh-CN" dirty="0" smtClean="0"/>
              <a:t>—</a:t>
            </a:r>
            <a:r>
              <a:rPr lang="zh-CN" altLang="en-US" dirty="0" smtClean="0"/>
              <a:t>授课形式</a:t>
            </a:r>
            <a:endParaRPr lang="en-US" altLang="zh-CN" dirty="0" smtClean="0"/>
          </a:p>
          <a:p>
            <a:r>
              <a:rPr lang="zh-CN" altLang="en-US" dirty="0" smtClean="0"/>
              <a:t>实验课程</a:t>
            </a:r>
            <a:endParaRPr lang="en-US" altLang="zh-CN" dirty="0" smtClean="0"/>
          </a:p>
          <a:p>
            <a:r>
              <a:rPr lang="zh-CN" altLang="en-US" dirty="0" smtClean="0"/>
              <a:t>学术讲座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3.1 </a:t>
            </a:r>
            <a:r>
              <a:rPr lang="zh-CN" altLang="en-US" dirty="0" smtClean="0"/>
              <a:t>学分制</a:t>
            </a:r>
            <a:r>
              <a:rPr lang="en-US" altLang="zh-CN" dirty="0" smtClean="0"/>
              <a:t>--</a:t>
            </a:r>
            <a:r>
              <a:rPr lang="zh-CN" altLang="en-US" dirty="0" smtClean="0"/>
              <a:t>选课系统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1266" name="Picture 2" descr="C:\Users\Mengyi\Desktop\QQ截图2018011103305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9582"/>
            <a:ext cx="8661792" cy="3160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3.2 </a:t>
            </a:r>
            <a:r>
              <a:rPr lang="zh-CN" altLang="en-US" dirty="0" smtClean="0"/>
              <a:t>理论课程</a:t>
            </a:r>
            <a:r>
              <a:rPr lang="en-US" altLang="zh-CN" dirty="0" smtClean="0"/>
              <a:t>--</a:t>
            </a:r>
            <a:r>
              <a:rPr lang="zh-CN" altLang="en-US" dirty="0" smtClean="0"/>
              <a:t>大纲（以“化学”课为例）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altLang="zh-CN" dirty="0" smtClean="0">
              <a:hlinkClick r:id="rId2" action="ppaction://hlinkfile"/>
            </a:endParaRPr>
          </a:p>
          <a:p>
            <a:r>
              <a:rPr lang="zh-CN" altLang="en-US" dirty="0" smtClean="0"/>
              <a:t>每门课程都要求有详尽的课程介绍、进度安排、提问内容、答疑时间、参考资料、拓展信息等</a:t>
            </a:r>
            <a:endParaRPr lang="en-US" altLang="zh-CN" dirty="0" smtClean="0"/>
          </a:p>
          <a:p>
            <a:endParaRPr lang="en-US" altLang="zh-CN" dirty="0" smtClean="0">
              <a:hlinkClick r:id="rId2" action="ppaction://hlinkfile"/>
            </a:endParaRPr>
          </a:p>
          <a:p>
            <a:r>
              <a:rPr lang="zh-CN" altLang="en-US" dirty="0" smtClean="0">
                <a:hlinkClick r:id="rId2" action="ppaction://hlinkfile"/>
              </a:rPr>
              <a:t>国外访学总结</a:t>
            </a:r>
            <a:r>
              <a:rPr lang="en-US" altLang="zh-CN" dirty="0" smtClean="0">
                <a:hlinkClick r:id="rId2" action="ppaction://hlinkfile"/>
              </a:rPr>
              <a:t>-</a:t>
            </a:r>
            <a:r>
              <a:rPr lang="zh-CN" altLang="en-US" dirty="0" smtClean="0">
                <a:hlinkClick r:id="rId2" action="ppaction://hlinkfile"/>
              </a:rPr>
              <a:t>徐梦漪</a:t>
            </a:r>
            <a:r>
              <a:rPr lang="en-US" altLang="zh-CN" dirty="0" smtClean="0">
                <a:hlinkClick r:id="rId2" action="ppaction://hlinkfile"/>
              </a:rPr>
              <a:t>\141_syllabus_FS17.pdf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3.3 </a:t>
            </a:r>
            <a:r>
              <a:rPr lang="zh-CN" altLang="en-US" dirty="0" smtClean="0"/>
              <a:t>理论课程</a:t>
            </a:r>
            <a:r>
              <a:rPr lang="en-US" altLang="zh-CN" dirty="0" smtClean="0"/>
              <a:t>--</a:t>
            </a:r>
            <a:r>
              <a:rPr lang="zh-CN" altLang="en-US" dirty="0" smtClean="0"/>
              <a:t>教学方法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843558"/>
            <a:ext cx="8267700" cy="3829050"/>
          </a:xfrm>
        </p:spPr>
        <p:txBody>
          <a:bodyPr/>
          <a:lstStyle/>
          <a:p>
            <a:r>
              <a:rPr lang="zh-CN" altLang="en-US" dirty="0" smtClean="0"/>
              <a:t>教学形式多样，传统、新兴教学手段兼用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案例</a:t>
            </a: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1</a:t>
            </a:r>
            <a:r>
              <a:rPr lang="en-US" altLang="zh-CN" dirty="0" smtClean="0">
                <a:solidFill>
                  <a:srgbClr val="FF0000"/>
                </a:solidFill>
              </a:rPr>
              <a:t>《Mati Science and Engineering》</a:t>
            </a:r>
          </a:p>
          <a:p>
            <a:pPr>
              <a:buNone/>
            </a:pPr>
            <a:r>
              <a:rPr lang="en-US" altLang="zh-CN" sz="2400" dirty="0" smtClean="0">
                <a:solidFill>
                  <a:srgbClr val="FF0000"/>
                </a:solidFill>
              </a:rPr>
              <a:t>                    </a:t>
            </a:r>
            <a:r>
              <a:rPr lang="zh-CN" altLang="en-US" sz="2400" dirty="0" smtClean="0"/>
              <a:t>材料科学与工程</a:t>
            </a:r>
            <a:endParaRPr lang="en-US" altLang="zh-CN" sz="2400" dirty="0" smtClean="0"/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   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教学手段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/>
              <a:t>PPT+</a:t>
            </a:r>
            <a:r>
              <a:rPr lang="zh-CN" altLang="en-US" dirty="0" smtClean="0"/>
              <a:t>实物投影</a:t>
            </a:r>
            <a:r>
              <a:rPr lang="en-US" altLang="zh-CN" dirty="0" smtClean="0"/>
              <a:t>+</a:t>
            </a:r>
            <a:r>
              <a:rPr lang="zh-CN" altLang="en-US" dirty="0" smtClean="0"/>
              <a:t>教具</a:t>
            </a: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</a:t>
            </a:r>
            <a:endParaRPr lang="zh-CN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25949" b="23962"/>
          <a:stretch>
            <a:fillRect/>
          </a:stretch>
        </p:blipFill>
        <p:spPr bwMode="auto">
          <a:xfrm>
            <a:off x="6156176" y="1707654"/>
            <a:ext cx="2844316" cy="1424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t="23077" b="23077"/>
          <a:stretch>
            <a:fillRect/>
          </a:stretch>
        </p:blipFill>
        <p:spPr bwMode="auto">
          <a:xfrm>
            <a:off x="1187624" y="2355726"/>
            <a:ext cx="4641944" cy="249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11583" b="13741"/>
          <a:stretch>
            <a:fillRect/>
          </a:stretch>
        </p:blipFill>
        <p:spPr bwMode="auto">
          <a:xfrm>
            <a:off x="6156176" y="3327834"/>
            <a:ext cx="2808313" cy="156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3.3 </a:t>
            </a:r>
            <a:r>
              <a:rPr lang="zh-CN" altLang="en-US" dirty="0" smtClean="0"/>
              <a:t>理论课程</a:t>
            </a:r>
            <a:r>
              <a:rPr lang="en-US" altLang="zh-CN" dirty="0" smtClean="0"/>
              <a:t>--</a:t>
            </a:r>
            <a:r>
              <a:rPr lang="zh-CN" altLang="en-US" dirty="0" smtClean="0"/>
              <a:t>教学方法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CN" dirty="0" smtClean="0"/>
              <a:t>  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案例</a:t>
            </a: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</a:rPr>
              <a:t>《Advanced Polymeric Materials》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               </a:t>
            </a:r>
            <a:r>
              <a:rPr lang="zh-CN" altLang="en-US" dirty="0" smtClean="0"/>
              <a:t>先进聚合物材料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教学手段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r>
              <a:rPr lang="en-US" altLang="zh-CN" dirty="0" smtClean="0"/>
              <a:t> PDF+</a:t>
            </a:r>
            <a:r>
              <a:rPr lang="zh-CN" altLang="en-US" dirty="0" smtClean="0"/>
              <a:t>电子板书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案例</a:t>
            </a:r>
            <a:r>
              <a:rPr lang="en-US" altLang="zh-CN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3</a:t>
            </a:r>
            <a:r>
              <a:rPr lang="en-US" altLang="zh-CN" dirty="0" smtClean="0">
                <a:solidFill>
                  <a:srgbClr val="FF0000"/>
                </a:solidFill>
              </a:rPr>
              <a:t>《Biochemical Engineering》</a:t>
            </a:r>
          </a:p>
          <a:p>
            <a:pPr>
              <a:buNone/>
            </a:pPr>
            <a:r>
              <a:rPr lang="en-US" altLang="zh-CN" dirty="0" smtClean="0">
                <a:solidFill>
                  <a:srgbClr val="FF0000"/>
                </a:solidFill>
              </a:rPr>
              <a:t>                </a:t>
            </a:r>
            <a:r>
              <a:rPr lang="zh-CN" altLang="en-US" dirty="0" smtClean="0"/>
              <a:t>生物化学工程</a:t>
            </a:r>
            <a:endParaRPr lang="en-US" altLang="zh-CN" dirty="0" smtClean="0"/>
          </a:p>
          <a:p>
            <a:pPr>
              <a:buNone/>
            </a:pP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 教学手段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r>
              <a:rPr lang="zh-CN" altLang="en-US" dirty="0" smtClean="0"/>
              <a:t>例题</a:t>
            </a:r>
            <a:r>
              <a:rPr lang="en-US" altLang="zh-CN" dirty="0" smtClean="0"/>
              <a:t>+</a:t>
            </a:r>
            <a:r>
              <a:rPr lang="zh-CN" altLang="en-US" dirty="0" smtClean="0"/>
              <a:t>电子板书</a:t>
            </a:r>
            <a:r>
              <a:rPr lang="en-US" altLang="zh-CN" dirty="0" smtClean="0"/>
              <a:t>+</a:t>
            </a:r>
            <a:r>
              <a:rPr lang="zh-CN" altLang="en-US" dirty="0" smtClean="0"/>
              <a:t>习题</a:t>
            </a: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r>
              <a:rPr lang="en-US" altLang="zh-CN" dirty="0" smtClean="0"/>
              <a:t>   </a:t>
            </a:r>
            <a:endParaRPr lang="zh-CN" altLang="en-US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ea typeface="宋体" charset="-122"/>
              </a:rPr>
              <a:t>3.4 </a:t>
            </a:r>
            <a:r>
              <a:rPr lang="zh-CN" altLang="en-US" sz="4000" dirty="0" smtClean="0">
                <a:ea typeface="宋体" charset="-122"/>
              </a:rPr>
              <a:t>实验课程</a:t>
            </a:r>
            <a:r>
              <a:rPr lang="en-US" altLang="zh-CN" sz="2400" dirty="0" smtClean="0">
                <a:solidFill>
                  <a:srgbClr val="FF0000"/>
                </a:solidFill>
              </a:rPr>
              <a:t>《</a:t>
            </a:r>
            <a:r>
              <a:rPr lang="en-US" altLang="zh-CN" sz="2400" dirty="0" err="1" smtClean="0">
                <a:solidFill>
                  <a:srgbClr val="FF0000"/>
                </a:solidFill>
              </a:rPr>
              <a:t>Mati</a:t>
            </a:r>
            <a:r>
              <a:rPr lang="en-US" altLang="zh-CN" sz="2400" dirty="0" smtClean="0">
                <a:solidFill>
                  <a:srgbClr val="FF0000"/>
                </a:solidFill>
              </a:rPr>
              <a:t> Science and Engineering》</a:t>
            </a:r>
            <a:endParaRPr lang="en-US" altLang="zh-CN" sz="2400" dirty="0">
              <a:ea typeface="宋体" charset="-122"/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5700" y="685800"/>
            <a:ext cx="6934200" cy="171450"/>
          </a:xfrm>
          <a:noFill/>
          <a:ln/>
        </p:spPr>
        <p:txBody>
          <a:bodyPr/>
          <a:lstStyle/>
          <a:p>
            <a:pPr algn="r">
              <a:lnSpc>
                <a:spcPct val="80000"/>
              </a:lnSpc>
            </a:pPr>
            <a:endParaRPr lang="en-US" altLang="zh-CN" sz="1000" b="1" dirty="0">
              <a:ea typeface="宋体" charset="-122"/>
            </a:endParaRPr>
          </a:p>
        </p:txBody>
      </p:sp>
      <p:sp>
        <p:nvSpPr>
          <p:cNvPr id="199684" name="AutoShape 4"/>
          <p:cNvSpPr>
            <a:spLocks noChangeArrowheads="1"/>
          </p:cNvSpPr>
          <p:nvPr/>
        </p:nvSpPr>
        <p:spPr bwMode="gray">
          <a:xfrm>
            <a:off x="904875" y="1244203"/>
            <a:ext cx="2439988" cy="1500188"/>
          </a:xfrm>
          <a:prstGeom prst="rightArrowCallout">
            <a:avLst>
              <a:gd name="adj1" fmla="val 28435"/>
              <a:gd name="adj2" fmla="val 21477"/>
              <a:gd name="adj3" fmla="val 8889"/>
              <a:gd name="adj4" fmla="val 86532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63529"/>
                  <a:invGamma/>
                  <a:alpha val="89999"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85" name="AutoShape 5"/>
          <p:cNvSpPr>
            <a:spLocks noChangeArrowheads="1"/>
          </p:cNvSpPr>
          <p:nvPr/>
        </p:nvSpPr>
        <p:spPr bwMode="gray">
          <a:xfrm>
            <a:off x="3546475" y="1244203"/>
            <a:ext cx="2439988" cy="1500188"/>
          </a:xfrm>
          <a:prstGeom prst="rightArrowCallout">
            <a:avLst>
              <a:gd name="adj1" fmla="val 28435"/>
              <a:gd name="adj2" fmla="val 21477"/>
              <a:gd name="adj3" fmla="val 8889"/>
              <a:gd name="adj4" fmla="val 86532"/>
            </a:avLst>
          </a:prstGeom>
          <a:gradFill rotWithShape="1">
            <a:gsLst>
              <a:gs pos="0">
                <a:srgbClr val="99CCFF">
                  <a:alpha val="89999"/>
                </a:srgbClr>
              </a:gs>
              <a:gs pos="100000">
                <a:srgbClr val="CCECFF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86" name="Rectangle 6"/>
          <p:cNvSpPr>
            <a:spLocks noChangeArrowheads="1"/>
          </p:cNvSpPr>
          <p:nvPr/>
        </p:nvSpPr>
        <p:spPr bwMode="gray">
          <a:xfrm>
            <a:off x="3546475" y="1189435"/>
            <a:ext cx="2109788" cy="38695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76471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etal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87" name="AutoShape 7"/>
          <p:cNvSpPr>
            <a:spLocks noChangeArrowheads="1"/>
          </p:cNvSpPr>
          <p:nvPr/>
        </p:nvSpPr>
        <p:spPr bwMode="gray">
          <a:xfrm rot="5400000">
            <a:off x="6372623" y="1050132"/>
            <a:ext cx="1731169" cy="2119313"/>
          </a:xfrm>
          <a:prstGeom prst="rightArrowCallout">
            <a:avLst>
              <a:gd name="adj1" fmla="val 28435"/>
              <a:gd name="adj2" fmla="val 21477"/>
              <a:gd name="adj3" fmla="val 7937"/>
              <a:gd name="adj4" fmla="val 86532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48627"/>
                  <a:invGamma/>
                  <a:alpha val="89999"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gray">
          <a:xfrm>
            <a:off x="6178551" y="1189435"/>
            <a:ext cx="2119313" cy="38695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81961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89" name="AutoShape 9"/>
          <p:cNvSpPr>
            <a:spLocks noChangeArrowheads="1"/>
          </p:cNvSpPr>
          <p:nvPr/>
        </p:nvSpPr>
        <p:spPr bwMode="gray">
          <a:xfrm flipH="1">
            <a:off x="3240089" y="3202781"/>
            <a:ext cx="2439987" cy="1500188"/>
          </a:xfrm>
          <a:prstGeom prst="rightArrowCallout">
            <a:avLst>
              <a:gd name="adj1" fmla="val 28435"/>
              <a:gd name="adj2" fmla="val 21477"/>
              <a:gd name="adj3" fmla="val 8889"/>
              <a:gd name="adj4" fmla="val 86532"/>
            </a:avLst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tint val="63529"/>
                  <a:invGamma/>
                  <a:alpha val="89999"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Lef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gray">
          <a:xfrm>
            <a:off x="3567113" y="3086100"/>
            <a:ext cx="2112962" cy="386954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8784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Left"/>
            <a:lightRig rig="legacyFlat3" dir="b"/>
          </a:scene3d>
          <a:sp3d extrusionH="188900"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91" name="AutoShape 11"/>
          <p:cNvSpPr>
            <a:spLocks noChangeArrowheads="1"/>
          </p:cNvSpPr>
          <p:nvPr/>
        </p:nvSpPr>
        <p:spPr bwMode="gray">
          <a:xfrm flipH="1">
            <a:off x="5851525" y="3202781"/>
            <a:ext cx="2439988" cy="1500188"/>
          </a:xfrm>
          <a:prstGeom prst="rightArrowCallout">
            <a:avLst>
              <a:gd name="adj1" fmla="val 28435"/>
              <a:gd name="adj2" fmla="val 21477"/>
              <a:gd name="adj3" fmla="val 8889"/>
              <a:gd name="adj4" fmla="val 86532"/>
            </a:avLst>
          </a:prstGeom>
          <a:gradFill rotWithShape="1">
            <a:gsLst>
              <a:gs pos="0">
                <a:srgbClr val="99CCFF">
                  <a:alpha val="89999"/>
                </a:srgbClr>
              </a:gs>
              <a:gs pos="100000">
                <a:srgbClr val="CCECFF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Left"/>
            <a:lightRig rig="legacyFlat3" dir="b"/>
          </a:scene3d>
          <a:sp3d extrusionH="163500" prstMaterial="legacyMetal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92" name="Rectangle 12"/>
          <p:cNvSpPr>
            <a:spLocks noChangeArrowheads="1"/>
          </p:cNvSpPr>
          <p:nvPr/>
        </p:nvSpPr>
        <p:spPr bwMode="gray">
          <a:xfrm>
            <a:off x="6181726" y="3093244"/>
            <a:ext cx="2119313" cy="386954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76471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Left"/>
            <a:lightRig rig="legacyFlat3" dir="b"/>
          </a:scene3d>
          <a:sp3d extrusionH="227000" prstMaterial="legacyMetal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93" name="Rectangle 13"/>
          <p:cNvSpPr>
            <a:spLocks noChangeArrowheads="1"/>
          </p:cNvSpPr>
          <p:nvPr/>
        </p:nvSpPr>
        <p:spPr bwMode="gray">
          <a:xfrm>
            <a:off x="903288" y="1189435"/>
            <a:ext cx="2114550" cy="38695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chemeClr val="accent2">
                  <a:gamma/>
                  <a:shade val="8784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227000" prstMaterial="legacyMetal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zh-CN" altLang="en-US"/>
          </a:p>
        </p:txBody>
      </p:sp>
      <p:sp>
        <p:nvSpPr>
          <p:cNvPr id="199694" name="Text Box 14"/>
          <p:cNvSpPr txBox="1">
            <a:spLocks noChangeArrowheads="1"/>
          </p:cNvSpPr>
          <p:nvPr/>
        </p:nvSpPr>
        <p:spPr bwMode="gray">
          <a:xfrm>
            <a:off x="971601" y="1246585"/>
            <a:ext cx="198002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000" dirty="0" smtClean="0">
                <a:solidFill>
                  <a:srgbClr val="FFFFFF"/>
                </a:solidFill>
                <a:ea typeface="宋体" charset="-122"/>
              </a:rPr>
              <a:t>按比例称取原料</a:t>
            </a:r>
            <a:endParaRPr lang="en-US" altLang="zh-CN" sz="20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9695" name="Text Box 15"/>
          <p:cNvSpPr txBox="1">
            <a:spLocks noChangeArrowheads="1"/>
          </p:cNvSpPr>
          <p:nvPr/>
        </p:nvSpPr>
        <p:spPr bwMode="gray">
          <a:xfrm>
            <a:off x="3851920" y="1167594"/>
            <a:ext cx="14157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dirty="0" smtClean="0">
                <a:solidFill>
                  <a:srgbClr val="FFFFFF"/>
                </a:solidFill>
                <a:ea typeface="宋体" charset="-122"/>
              </a:rPr>
              <a:t>熔融测温</a:t>
            </a:r>
            <a:endParaRPr lang="en-US" altLang="zh-CN" sz="24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9696" name="Text Box 16"/>
          <p:cNvSpPr txBox="1">
            <a:spLocks noChangeArrowheads="1"/>
          </p:cNvSpPr>
          <p:nvPr/>
        </p:nvSpPr>
        <p:spPr bwMode="gray">
          <a:xfrm>
            <a:off x="6516216" y="1199388"/>
            <a:ext cx="14157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dirty="0" smtClean="0">
                <a:solidFill>
                  <a:srgbClr val="FFFFFF"/>
                </a:solidFill>
                <a:ea typeface="宋体" charset="-122"/>
              </a:rPr>
              <a:t>注模冷却</a:t>
            </a:r>
            <a:endParaRPr lang="en-US" altLang="zh-CN" sz="24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9697" name="Text Box 17"/>
          <p:cNvSpPr txBox="1">
            <a:spLocks noChangeArrowheads="1"/>
          </p:cNvSpPr>
          <p:nvPr/>
        </p:nvSpPr>
        <p:spPr bwMode="gray">
          <a:xfrm>
            <a:off x="3868738" y="3089598"/>
            <a:ext cx="14157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dirty="0" smtClean="0">
                <a:solidFill>
                  <a:srgbClr val="FFFFFF"/>
                </a:solidFill>
                <a:ea typeface="宋体" charset="-122"/>
              </a:rPr>
              <a:t>打磨抛光</a:t>
            </a:r>
            <a:endParaRPr lang="en-US" altLang="zh-CN" sz="24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9698" name="Text Box 18"/>
          <p:cNvSpPr txBox="1">
            <a:spLocks noChangeArrowheads="1"/>
          </p:cNvSpPr>
          <p:nvPr/>
        </p:nvSpPr>
        <p:spPr bwMode="gray">
          <a:xfrm>
            <a:off x="6376844" y="3111810"/>
            <a:ext cx="172354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dirty="0" smtClean="0">
                <a:solidFill>
                  <a:srgbClr val="FFFFFF"/>
                </a:solidFill>
                <a:ea typeface="宋体" charset="-122"/>
              </a:rPr>
              <a:t>注树脂成型</a:t>
            </a:r>
            <a:endParaRPr lang="en-US" altLang="zh-CN" sz="24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99699" name="Text Box 19"/>
          <p:cNvSpPr txBox="1">
            <a:spLocks noChangeArrowheads="1"/>
          </p:cNvSpPr>
          <p:nvPr/>
        </p:nvSpPr>
        <p:spPr bwMode="black">
          <a:xfrm>
            <a:off x="755576" y="3435847"/>
            <a:ext cx="23241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zh-CN" altLang="en-US" sz="4000" dirty="0" smtClean="0">
                <a:ea typeface="宋体" charset="-122"/>
              </a:rPr>
              <a:t>机械性能测试</a:t>
            </a:r>
            <a:endParaRPr lang="en-US" altLang="zh-CN" sz="4000" dirty="0">
              <a:ea typeface="宋体" charset="-122"/>
            </a:endParaRPr>
          </a:p>
        </p:txBody>
      </p:sp>
      <p:sp>
        <p:nvSpPr>
          <p:cNvPr id="199700" name="Text Box 20"/>
          <p:cNvSpPr txBox="1">
            <a:spLocks noChangeArrowheads="1"/>
          </p:cNvSpPr>
          <p:nvPr/>
        </p:nvSpPr>
        <p:spPr bwMode="auto">
          <a:xfrm>
            <a:off x="885826" y="1856185"/>
            <a:ext cx="20732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</p:txBody>
      </p:sp>
      <p:sp>
        <p:nvSpPr>
          <p:cNvPr id="199701" name="Text Box 21"/>
          <p:cNvSpPr txBox="1">
            <a:spLocks noChangeArrowheads="1"/>
          </p:cNvSpPr>
          <p:nvPr/>
        </p:nvSpPr>
        <p:spPr bwMode="auto">
          <a:xfrm>
            <a:off x="3543301" y="1856185"/>
            <a:ext cx="20732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</p:txBody>
      </p:sp>
      <p:sp>
        <p:nvSpPr>
          <p:cNvPr id="199702" name="Text Box 22"/>
          <p:cNvSpPr txBox="1">
            <a:spLocks noChangeArrowheads="1"/>
          </p:cNvSpPr>
          <p:nvPr/>
        </p:nvSpPr>
        <p:spPr bwMode="auto">
          <a:xfrm>
            <a:off x="6162676" y="1856185"/>
            <a:ext cx="20732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</p:txBody>
      </p:sp>
      <p:sp>
        <p:nvSpPr>
          <p:cNvPr id="199703" name="Text Box 23"/>
          <p:cNvSpPr txBox="1">
            <a:spLocks noChangeArrowheads="1"/>
          </p:cNvSpPr>
          <p:nvPr/>
        </p:nvSpPr>
        <p:spPr bwMode="auto">
          <a:xfrm>
            <a:off x="6162676" y="3773091"/>
            <a:ext cx="20732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</p:txBody>
      </p:sp>
      <p:sp>
        <p:nvSpPr>
          <p:cNvPr id="199704" name="Text Box 24"/>
          <p:cNvSpPr txBox="1">
            <a:spLocks noChangeArrowheads="1"/>
          </p:cNvSpPr>
          <p:nvPr/>
        </p:nvSpPr>
        <p:spPr bwMode="auto">
          <a:xfrm>
            <a:off x="3562351" y="3773091"/>
            <a:ext cx="207327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  <a:p>
            <a:pPr marL="120650" indent="-120650" algn="ctr">
              <a:lnSpc>
                <a:spcPct val="60000"/>
              </a:lnSpc>
              <a:spcBef>
                <a:spcPct val="50000"/>
              </a:spcBef>
              <a:buFontTx/>
              <a:buChar char="•"/>
            </a:pPr>
            <a:r>
              <a:rPr lang="en-US" altLang="zh-CN" sz="1400">
                <a:solidFill>
                  <a:srgbClr val="292929"/>
                </a:solidFill>
                <a:ea typeface="宋体" charset="-122"/>
              </a:rPr>
              <a:t>Add your text in here</a:t>
            </a:r>
          </a:p>
        </p:txBody>
      </p:sp>
      <p:pic>
        <p:nvPicPr>
          <p:cNvPr id="26" name="Picture 2" descr="C:\Users\Mengyi\Pictures\cellphone\40384124.jpg"/>
          <p:cNvPicPr>
            <a:picLocks noChangeAspect="1" noChangeArrowheads="1"/>
          </p:cNvPicPr>
          <p:nvPr/>
        </p:nvPicPr>
        <p:blipFill>
          <a:blip r:embed="rId2" cstate="print"/>
          <a:srcRect t="21818" b="12727"/>
          <a:stretch>
            <a:fillRect/>
          </a:stretch>
        </p:blipFill>
        <p:spPr bwMode="auto">
          <a:xfrm>
            <a:off x="899593" y="1734166"/>
            <a:ext cx="2128237" cy="783578"/>
          </a:xfrm>
          <a:prstGeom prst="rect">
            <a:avLst/>
          </a:prstGeom>
          <a:noFill/>
        </p:spPr>
      </p:pic>
      <p:pic>
        <p:nvPicPr>
          <p:cNvPr id="27" name="Picture 5" descr="C:\Users\Mengyi\Pictures\cellphone\1120884862.jpg"/>
          <p:cNvPicPr>
            <a:picLocks noChangeAspect="1" noChangeArrowheads="1"/>
          </p:cNvPicPr>
          <p:nvPr/>
        </p:nvPicPr>
        <p:blipFill>
          <a:blip r:embed="rId3" cstate="print"/>
          <a:srcRect t="32950" b="8333"/>
          <a:stretch>
            <a:fillRect/>
          </a:stretch>
        </p:blipFill>
        <p:spPr bwMode="auto">
          <a:xfrm>
            <a:off x="3563888" y="1545636"/>
            <a:ext cx="2088232" cy="1226136"/>
          </a:xfrm>
          <a:prstGeom prst="rect">
            <a:avLst/>
          </a:prstGeom>
          <a:noFill/>
        </p:spPr>
      </p:pic>
      <p:pic>
        <p:nvPicPr>
          <p:cNvPr id="29" name="Picture 7" descr="C:\Users\Mengyi\Pictures\cellphone\1560537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618228" y="3027801"/>
            <a:ext cx="1188132" cy="2112235"/>
          </a:xfrm>
          <a:prstGeom prst="rect">
            <a:avLst/>
          </a:prstGeom>
          <a:noFill/>
        </p:spPr>
      </p:pic>
      <p:pic>
        <p:nvPicPr>
          <p:cNvPr id="30" name="Picture 4" descr="C:\Users\Mengyi\Pictures\cellphone\238643196.jpg"/>
          <p:cNvPicPr>
            <a:picLocks noChangeAspect="1" noChangeArrowheads="1"/>
          </p:cNvPicPr>
          <p:nvPr/>
        </p:nvPicPr>
        <p:blipFill>
          <a:blip r:embed="rId5" cstate="print"/>
          <a:srcRect t="35345" b="5172"/>
          <a:stretch>
            <a:fillRect/>
          </a:stretch>
        </p:blipFill>
        <p:spPr bwMode="auto">
          <a:xfrm>
            <a:off x="3563888" y="3435846"/>
            <a:ext cx="2088232" cy="1242138"/>
          </a:xfrm>
          <a:prstGeom prst="rect">
            <a:avLst/>
          </a:prstGeom>
          <a:noFill/>
        </p:spPr>
      </p:pic>
      <p:pic>
        <p:nvPicPr>
          <p:cNvPr id="31" name="Picture 6" descr="C:\Users\Mengyi\Pictures\cellphone\597279975.jpg"/>
          <p:cNvPicPr>
            <a:picLocks noChangeAspect="1" noChangeArrowheads="1"/>
          </p:cNvPicPr>
          <p:nvPr/>
        </p:nvPicPr>
        <p:blipFill>
          <a:blip r:embed="rId6" cstate="print"/>
          <a:srcRect l="17658" t="37993" r="23582" b="29761"/>
          <a:stretch>
            <a:fillRect/>
          </a:stretch>
        </p:blipFill>
        <p:spPr bwMode="auto">
          <a:xfrm>
            <a:off x="6156176" y="1571389"/>
            <a:ext cx="2088232" cy="1145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3.5 </a:t>
            </a:r>
            <a:r>
              <a:rPr lang="zh-CN" altLang="en-US" dirty="0" smtClean="0"/>
              <a:t>学术讲座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43558"/>
            <a:ext cx="3996444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43558"/>
            <a:ext cx="3995682" cy="3995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1.0 </a:t>
            </a:r>
            <a:r>
              <a:rPr lang="zh-CN" altLang="en-US" dirty="0" smtClean="0"/>
              <a:t>访学项目介绍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受益于学校对中青年教师发展的重视</a:t>
            </a:r>
            <a:endParaRPr lang="en-US" altLang="zh-CN" dirty="0" smtClean="0"/>
          </a:p>
          <a:p>
            <a:r>
              <a:rPr lang="zh-CN" altLang="en-US" dirty="0" smtClean="0"/>
              <a:t>由</a:t>
            </a:r>
            <a:r>
              <a:rPr lang="en-US" altLang="zh-CN" dirty="0" smtClean="0"/>
              <a:t>2016</a:t>
            </a:r>
            <a:r>
              <a:rPr lang="zh-CN" altLang="en-US" dirty="0" smtClean="0"/>
              <a:t>年强师工程项目资助进行国外访学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6521"/>
          <a:stretch>
            <a:fillRect/>
          </a:stretch>
        </p:blipFill>
        <p:spPr bwMode="auto">
          <a:xfrm>
            <a:off x="251521" y="1869672"/>
            <a:ext cx="8712967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体会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征得任课教师同意后可跨院系选课，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选修课多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zh-CN" altLang="en-US" dirty="0" smtClean="0"/>
              <a:t>老师上课要求高，课后自学任务重；</a:t>
            </a:r>
            <a:endParaRPr lang="en-US" altLang="zh-CN" dirty="0" smtClean="0"/>
          </a:p>
          <a:p>
            <a:r>
              <a:rPr lang="zh-CN" altLang="en-US" dirty="0" smtClean="0"/>
              <a:t>入学门槛低，但修学分、作业、毕业论文要求非常高，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有淘汰</a:t>
            </a:r>
            <a:r>
              <a:rPr lang="zh-CN" altLang="en-US" dirty="0" smtClean="0"/>
              <a:t>；</a:t>
            </a:r>
            <a:endParaRPr lang="en-US" altLang="zh-CN" dirty="0" smtClean="0"/>
          </a:p>
          <a:p>
            <a:r>
              <a:rPr lang="zh-CN" altLang="en-US" dirty="0" smtClean="0"/>
              <a:t>课程作业</a:t>
            </a:r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禁止抄袭</a:t>
            </a:r>
            <a:r>
              <a:rPr lang="zh-CN" altLang="en-US" dirty="0" smtClean="0"/>
              <a:t>，作业需提交图书馆查重，抄袭会被取消成绩，同时面临严重后果；</a:t>
            </a:r>
            <a:endParaRPr lang="en-US" altLang="zh-CN" dirty="0" smtClean="0"/>
          </a:p>
          <a:p>
            <a:r>
              <a:rPr lang="zh-CN" altLang="en-US" dirty="0" smtClean="0"/>
              <a:t>任课教师每周安排一小时以上</a:t>
            </a:r>
            <a:r>
              <a:rPr lang="en-US" altLang="zh-CN" dirty="0" smtClean="0">
                <a:solidFill>
                  <a:srgbClr val="FF0000"/>
                </a:solidFill>
              </a:rPr>
              <a:t>office hours</a:t>
            </a:r>
            <a:r>
              <a:rPr lang="zh-CN" altLang="en-US" dirty="0" smtClean="0"/>
              <a:t>，学生可预约与老师交流。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543858"/>
            <a:ext cx="2088232" cy="14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3" y="3564043"/>
            <a:ext cx="2592287" cy="143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思考</a:t>
            </a:r>
            <a:r>
              <a:rPr lang="en-US" altLang="zh-CN" dirty="0" smtClean="0"/>
              <a:t>--</a:t>
            </a:r>
            <a:r>
              <a:rPr lang="zh-CN" altLang="en-US" b="0" dirty="0" smtClean="0">
                <a:solidFill>
                  <a:srgbClr val="FF0000"/>
                </a:solidFill>
              </a:rPr>
              <a:t>以扎实专业素养提升教学质量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Freeform 40"/>
          <p:cNvSpPr>
            <a:spLocks/>
          </p:cNvSpPr>
          <p:nvPr/>
        </p:nvSpPr>
        <p:spPr bwMode="gray">
          <a:xfrm>
            <a:off x="3805239" y="2846785"/>
            <a:ext cx="1265237" cy="602456"/>
          </a:xfrm>
          <a:custGeom>
            <a:avLst/>
            <a:gdLst/>
            <a:ahLst/>
            <a:cxnLst>
              <a:cxn ang="0">
                <a:pos x="390" y="0"/>
              </a:cxn>
              <a:cxn ang="0">
                <a:pos x="448" y="64"/>
              </a:cxn>
              <a:cxn ang="0">
                <a:pos x="797" y="495"/>
              </a:cxn>
              <a:cxn ang="0">
                <a:pos x="390" y="355"/>
              </a:cxn>
              <a:cxn ang="0">
                <a:pos x="0" y="506"/>
              </a:cxn>
              <a:cxn ang="0">
                <a:pos x="390" y="0"/>
              </a:cxn>
            </a:cxnLst>
            <a:rect l="0" t="0" r="r" b="b"/>
            <a:pathLst>
              <a:path w="797" h="506">
                <a:moveTo>
                  <a:pt x="390" y="0"/>
                </a:moveTo>
                <a:lnTo>
                  <a:pt x="448" y="64"/>
                </a:lnTo>
                <a:lnTo>
                  <a:pt x="797" y="495"/>
                </a:lnTo>
                <a:lnTo>
                  <a:pt x="390" y="355"/>
                </a:lnTo>
                <a:lnTo>
                  <a:pt x="0" y="506"/>
                </a:lnTo>
                <a:lnTo>
                  <a:pt x="390" y="0"/>
                </a:lnTo>
                <a:close/>
              </a:path>
            </a:pathLst>
          </a:custGeom>
          <a:gradFill rotWithShape="1">
            <a:gsLst>
              <a:gs pos="0">
                <a:srgbClr val="9999FF"/>
              </a:gs>
              <a:gs pos="100000">
                <a:srgbClr val="9999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gray">
          <a:xfrm>
            <a:off x="4443414" y="2113360"/>
            <a:ext cx="1735137" cy="838200"/>
          </a:xfrm>
          <a:custGeom>
            <a:avLst/>
            <a:gdLst/>
            <a:ahLst/>
            <a:cxnLst>
              <a:cxn ang="0">
                <a:pos x="64" y="704"/>
              </a:cxn>
              <a:cxn ang="0">
                <a:pos x="0" y="622"/>
              </a:cxn>
              <a:cxn ang="0">
                <a:pos x="820" y="0"/>
              </a:cxn>
              <a:cxn ang="0">
                <a:pos x="1093" y="453"/>
              </a:cxn>
              <a:cxn ang="0">
                <a:pos x="64" y="704"/>
              </a:cxn>
            </a:cxnLst>
            <a:rect l="0" t="0" r="r" b="b"/>
            <a:pathLst>
              <a:path w="1093" h="704">
                <a:moveTo>
                  <a:pt x="64" y="704"/>
                </a:moveTo>
                <a:lnTo>
                  <a:pt x="0" y="622"/>
                </a:lnTo>
                <a:lnTo>
                  <a:pt x="820" y="0"/>
                </a:lnTo>
                <a:lnTo>
                  <a:pt x="1093" y="453"/>
                </a:lnTo>
                <a:lnTo>
                  <a:pt x="64" y="704"/>
                </a:lnTo>
                <a:close/>
              </a:path>
            </a:pathLst>
          </a:custGeom>
          <a:gradFill rotWithShape="1">
            <a:gsLst>
              <a:gs pos="0">
                <a:srgbClr val="DAB720"/>
              </a:gs>
              <a:gs pos="100000">
                <a:srgbClr val="DAB72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Freeform 27"/>
          <p:cNvSpPr>
            <a:spLocks/>
          </p:cNvSpPr>
          <p:nvPr/>
        </p:nvSpPr>
        <p:spPr bwMode="gray">
          <a:xfrm>
            <a:off x="2973389" y="2133600"/>
            <a:ext cx="1470025" cy="838200"/>
          </a:xfrm>
          <a:custGeom>
            <a:avLst/>
            <a:gdLst/>
            <a:ahLst/>
            <a:cxnLst>
              <a:cxn ang="0">
                <a:pos x="926" y="611"/>
              </a:cxn>
              <a:cxn ang="0">
                <a:pos x="844" y="704"/>
              </a:cxn>
              <a:cxn ang="0">
                <a:pos x="0" y="489"/>
              </a:cxn>
              <a:cxn ang="0">
                <a:pos x="315" y="0"/>
              </a:cxn>
              <a:cxn ang="0">
                <a:pos x="926" y="611"/>
              </a:cxn>
            </a:cxnLst>
            <a:rect l="0" t="0" r="r" b="b"/>
            <a:pathLst>
              <a:path w="926" h="704">
                <a:moveTo>
                  <a:pt x="926" y="611"/>
                </a:moveTo>
                <a:lnTo>
                  <a:pt x="844" y="704"/>
                </a:lnTo>
                <a:lnTo>
                  <a:pt x="0" y="489"/>
                </a:lnTo>
                <a:lnTo>
                  <a:pt x="315" y="0"/>
                </a:lnTo>
                <a:lnTo>
                  <a:pt x="926" y="611"/>
                </a:lnTo>
                <a:close/>
              </a:path>
            </a:pathLst>
          </a:custGeom>
          <a:gradFill rotWithShape="1">
            <a:gsLst>
              <a:gs pos="0">
                <a:srgbClr val="A3C975">
                  <a:gamma/>
                  <a:tint val="0"/>
                  <a:invGamma/>
                  <a:alpha val="0"/>
                </a:srgbClr>
              </a:gs>
              <a:gs pos="100000">
                <a:srgbClr val="A3C975"/>
              </a:gs>
            </a:gsLst>
            <a:lin ang="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1209676" y="1169194"/>
            <a:ext cx="2257425" cy="1693069"/>
            <a:chOff x="867" y="738"/>
            <a:chExt cx="1422" cy="1422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A3C975">
                    <a:gamma/>
                    <a:shade val="76078"/>
                    <a:invGamma/>
                  </a:srgbClr>
                </a:gs>
                <a:gs pos="100000">
                  <a:srgbClr val="A3C975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A3C975"/>
                </a:gs>
                <a:gs pos="100000">
                  <a:srgbClr val="A3C975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0" name="Rectangle 12"/>
          <p:cNvSpPr>
            <a:spLocks noChangeArrowheads="1"/>
          </p:cNvSpPr>
          <p:nvPr/>
        </p:nvSpPr>
        <p:spPr bwMode="gray">
          <a:xfrm>
            <a:off x="1401590" y="1868102"/>
            <a:ext cx="1946275" cy="14126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对教师要求高</a:t>
            </a:r>
            <a:endParaRPr lang="en-US" altLang="zh-CN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工资制度对课程要求高</a:t>
            </a:r>
            <a:endParaRPr lang="en-US" altLang="zh-CN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10000"/>
              </a:lnSpc>
            </a:pPr>
            <a:endParaRPr lang="en-US" altLang="zh-CN" sz="1200" b="0" dirty="0" smtClean="0">
              <a:solidFill>
                <a:srgbClr val="000000"/>
              </a:solidFill>
              <a:ea typeface="宋体" charset="-122"/>
            </a:endParaRPr>
          </a:p>
          <a:p>
            <a:pPr eaLnBrk="0" hangingPunct="0">
              <a:lnSpc>
                <a:spcPct val="110000"/>
              </a:lnSpc>
            </a:pPr>
            <a:endParaRPr lang="en-US" altLang="zh-CN" sz="1200" b="0" dirty="0">
              <a:solidFill>
                <a:srgbClr val="000000"/>
              </a:solidFill>
              <a:ea typeface="宋体" charset="-122"/>
            </a:endParaRPr>
          </a:p>
        </p:txBody>
      </p:sp>
      <p:grpSp>
        <p:nvGrpSpPr>
          <p:cNvPr id="11" name="Group 14"/>
          <p:cNvGrpSpPr>
            <a:grpSpLocks/>
          </p:cNvGrpSpPr>
          <p:nvPr/>
        </p:nvGrpSpPr>
        <p:grpSpPr bwMode="auto">
          <a:xfrm>
            <a:off x="5700714" y="1169194"/>
            <a:ext cx="2257425" cy="1693069"/>
            <a:chOff x="867" y="738"/>
            <a:chExt cx="1422" cy="1422"/>
          </a:xfrm>
        </p:grpSpPr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D3CE73">
                    <a:gamma/>
                    <a:shade val="76078"/>
                    <a:invGamma/>
                  </a:srgbClr>
                </a:gs>
                <a:gs pos="100000">
                  <a:srgbClr val="D3CE73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D3CE73"/>
                </a:gs>
                <a:gs pos="100000">
                  <a:srgbClr val="D3CE73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" name="Rectangle 18"/>
          <p:cNvSpPr>
            <a:spLocks noChangeArrowheads="1"/>
          </p:cNvSpPr>
          <p:nvPr/>
        </p:nvSpPr>
        <p:spPr bwMode="gray">
          <a:xfrm>
            <a:off x="5938094" y="1885950"/>
            <a:ext cx="1946275" cy="100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b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大量学术讲座</a:t>
            </a:r>
            <a:endParaRPr lang="en-US" altLang="zh-CN" b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学生学习过程经受科研训练</a:t>
            </a:r>
            <a:endParaRPr lang="en-US" altLang="zh-CN" b="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3336926" y="3248025"/>
            <a:ext cx="2257425" cy="1693069"/>
            <a:chOff x="867" y="738"/>
            <a:chExt cx="1422" cy="1422"/>
          </a:xfrm>
        </p:grpSpPr>
        <p:sp>
          <p:nvSpPr>
            <p:cNvPr id="16" name="Oval 21"/>
            <p:cNvSpPr>
              <a:spLocks noChangeArrowheads="1"/>
            </p:cNvSpPr>
            <p:nvPr/>
          </p:nvSpPr>
          <p:spPr bwMode="gray">
            <a:xfrm>
              <a:off x="867" y="738"/>
              <a:ext cx="1422" cy="1422"/>
            </a:xfrm>
            <a:prstGeom prst="ellipse">
              <a:avLst/>
            </a:prstGeom>
            <a:gradFill rotWithShape="1">
              <a:gsLst>
                <a:gs pos="0">
                  <a:srgbClr val="9999FF">
                    <a:gamma/>
                    <a:shade val="76078"/>
                    <a:invGamma/>
                  </a:srgbClr>
                </a:gs>
                <a:gs pos="100000">
                  <a:srgbClr val="9999FF"/>
                </a:gs>
              </a:gsLst>
              <a:lin ang="2700000" scaled="1"/>
            </a:gradFill>
            <a:ln w="38100" algn="ctr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7" name="Oval 22"/>
            <p:cNvSpPr>
              <a:spLocks noChangeArrowheads="1"/>
            </p:cNvSpPr>
            <p:nvPr/>
          </p:nvSpPr>
          <p:spPr bwMode="gray">
            <a:xfrm>
              <a:off x="909" y="774"/>
              <a:ext cx="1337" cy="1348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100000">
                  <a:srgbClr val="9999FF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8" name="Rectangle 24"/>
          <p:cNvSpPr>
            <a:spLocks noChangeArrowheads="1"/>
          </p:cNvSpPr>
          <p:nvPr/>
        </p:nvSpPr>
        <p:spPr bwMode="gray">
          <a:xfrm>
            <a:off x="3440114" y="3964782"/>
            <a:ext cx="2067991" cy="10064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b="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图书馆资源丰富</a:t>
            </a:r>
            <a:endParaRPr lang="en-US" altLang="zh-CN" b="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eaLnBrk="0" hangingPunct="0">
              <a:lnSpc>
                <a:spcPct val="110000"/>
              </a:lnSpc>
            </a:pPr>
            <a:r>
              <a:rPr lang="zh-CN" altLang="en-US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学术讲座的开放和自由</a:t>
            </a:r>
            <a:endParaRPr lang="en-US" altLang="zh-CN" b="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gray">
          <a:xfrm>
            <a:off x="3551238" y="1140619"/>
            <a:ext cx="19939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学生为本</a:t>
            </a:r>
            <a:endParaRPr lang="en-US" altLang="zh-CN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Freeform 34"/>
          <p:cNvSpPr>
            <a:spLocks/>
          </p:cNvSpPr>
          <p:nvPr/>
        </p:nvSpPr>
        <p:spPr bwMode="gray">
          <a:xfrm>
            <a:off x="3448051" y="3296841"/>
            <a:ext cx="2024063" cy="589359"/>
          </a:xfrm>
          <a:custGeom>
            <a:avLst/>
            <a:gdLst/>
            <a:ahLst/>
            <a:cxnLst>
              <a:cxn ang="0">
                <a:pos x="0" y="495"/>
              </a:cxn>
              <a:cxn ang="0">
                <a:pos x="1291" y="488"/>
              </a:cxn>
              <a:cxn ang="0">
                <a:pos x="1079" y="156"/>
              </a:cxn>
              <a:cxn ang="0">
                <a:pos x="635" y="0"/>
              </a:cxn>
              <a:cxn ang="0">
                <a:pos x="230" y="143"/>
              </a:cxn>
              <a:cxn ang="0">
                <a:pos x="0" y="495"/>
              </a:cxn>
            </a:cxnLst>
            <a:rect l="0" t="0" r="r" b="b"/>
            <a:pathLst>
              <a:path w="1291" h="495">
                <a:moveTo>
                  <a:pt x="0" y="495"/>
                </a:moveTo>
                <a:lnTo>
                  <a:pt x="1291" y="488"/>
                </a:lnTo>
                <a:cubicBezTo>
                  <a:pt x="1255" y="336"/>
                  <a:pt x="1163" y="231"/>
                  <a:pt x="1079" y="156"/>
                </a:cubicBezTo>
                <a:cubicBezTo>
                  <a:pt x="995" y="81"/>
                  <a:pt x="854" y="0"/>
                  <a:pt x="635" y="0"/>
                </a:cubicBezTo>
                <a:cubicBezTo>
                  <a:pt x="416" y="0"/>
                  <a:pt x="340" y="63"/>
                  <a:pt x="230" y="143"/>
                </a:cubicBezTo>
                <a:cubicBezTo>
                  <a:pt x="120" y="223"/>
                  <a:pt x="6" y="413"/>
                  <a:pt x="0" y="495"/>
                </a:cubicBezTo>
                <a:close/>
              </a:path>
            </a:pathLst>
          </a:custGeom>
          <a:solidFill>
            <a:srgbClr val="9999FF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black">
          <a:xfrm>
            <a:off x="3586164" y="3531394"/>
            <a:ext cx="18367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zh-CN" altLang="en-US" sz="2800" dirty="0" smtClean="0">
                <a:solidFill>
                  <a:srgbClr val="FFFFFF"/>
                </a:solidFill>
                <a:ea typeface="宋体" charset="-122"/>
              </a:rPr>
              <a:t>创新为要</a:t>
            </a:r>
            <a:endParaRPr lang="en-US" altLang="zh-CN" sz="28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22" name="Freeform 35"/>
          <p:cNvSpPr>
            <a:spLocks/>
          </p:cNvSpPr>
          <p:nvPr/>
        </p:nvSpPr>
        <p:spPr bwMode="gray">
          <a:xfrm>
            <a:off x="5810250" y="1210866"/>
            <a:ext cx="2033588" cy="585788"/>
          </a:xfrm>
          <a:custGeom>
            <a:avLst/>
            <a:gdLst/>
            <a:ahLst/>
            <a:cxnLst>
              <a:cxn ang="0">
                <a:pos x="0" y="490"/>
              </a:cxn>
              <a:cxn ang="0">
                <a:pos x="1293" y="492"/>
              </a:cxn>
              <a:cxn ang="0">
                <a:pos x="1081" y="160"/>
              </a:cxn>
              <a:cxn ang="0">
                <a:pos x="648" y="0"/>
              </a:cxn>
              <a:cxn ang="0">
                <a:pos x="232" y="147"/>
              </a:cxn>
              <a:cxn ang="0">
                <a:pos x="0" y="490"/>
              </a:cxn>
            </a:cxnLst>
            <a:rect l="0" t="0" r="r" b="b"/>
            <a:pathLst>
              <a:path w="1293" h="492">
                <a:moveTo>
                  <a:pt x="0" y="490"/>
                </a:moveTo>
                <a:lnTo>
                  <a:pt x="1293" y="492"/>
                </a:lnTo>
                <a:cubicBezTo>
                  <a:pt x="1257" y="340"/>
                  <a:pt x="1165" y="235"/>
                  <a:pt x="1081" y="160"/>
                </a:cubicBezTo>
                <a:cubicBezTo>
                  <a:pt x="997" y="85"/>
                  <a:pt x="867" y="0"/>
                  <a:pt x="648" y="0"/>
                </a:cubicBezTo>
                <a:cubicBezTo>
                  <a:pt x="429" y="0"/>
                  <a:pt x="342" y="67"/>
                  <a:pt x="232" y="147"/>
                </a:cubicBezTo>
                <a:cubicBezTo>
                  <a:pt x="122" y="227"/>
                  <a:pt x="18" y="421"/>
                  <a:pt x="0" y="490"/>
                </a:cubicBezTo>
                <a:close/>
              </a:path>
            </a:pathLst>
          </a:custGeom>
          <a:solidFill>
            <a:srgbClr val="D3CE73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Freeform 36"/>
          <p:cNvSpPr>
            <a:spLocks/>
          </p:cNvSpPr>
          <p:nvPr/>
        </p:nvSpPr>
        <p:spPr bwMode="gray">
          <a:xfrm>
            <a:off x="1311275" y="1212057"/>
            <a:ext cx="2038350" cy="589360"/>
          </a:xfrm>
          <a:custGeom>
            <a:avLst/>
            <a:gdLst/>
            <a:ahLst/>
            <a:cxnLst>
              <a:cxn ang="0">
                <a:pos x="0" y="495"/>
              </a:cxn>
              <a:cxn ang="0">
                <a:pos x="1284" y="492"/>
              </a:cxn>
              <a:cxn ang="0">
                <a:pos x="1072" y="160"/>
              </a:cxn>
              <a:cxn ang="0">
                <a:pos x="639" y="0"/>
              </a:cxn>
              <a:cxn ang="0">
                <a:pos x="223" y="147"/>
              </a:cxn>
              <a:cxn ang="0">
                <a:pos x="0" y="495"/>
              </a:cxn>
            </a:cxnLst>
            <a:rect l="0" t="0" r="r" b="b"/>
            <a:pathLst>
              <a:path w="1284" h="495">
                <a:moveTo>
                  <a:pt x="0" y="495"/>
                </a:moveTo>
                <a:lnTo>
                  <a:pt x="1284" y="492"/>
                </a:lnTo>
                <a:cubicBezTo>
                  <a:pt x="1248" y="340"/>
                  <a:pt x="1156" y="235"/>
                  <a:pt x="1072" y="160"/>
                </a:cubicBezTo>
                <a:cubicBezTo>
                  <a:pt x="988" y="85"/>
                  <a:pt x="858" y="0"/>
                  <a:pt x="639" y="0"/>
                </a:cubicBezTo>
                <a:cubicBezTo>
                  <a:pt x="420" y="0"/>
                  <a:pt x="333" y="67"/>
                  <a:pt x="223" y="147"/>
                </a:cubicBezTo>
                <a:cubicBezTo>
                  <a:pt x="113" y="227"/>
                  <a:pt x="18" y="426"/>
                  <a:pt x="0" y="495"/>
                </a:cubicBezTo>
                <a:close/>
              </a:path>
            </a:pathLst>
          </a:custGeom>
          <a:solidFill>
            <a:srgbClr val="A3C975"/>
          </a:soli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black">
          <a:xfrm>
            <a:off x="5921375" y="1445419"/>
            <a:ext cx="18367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zh-CN" altLang="en-US" sz="2800" dirty="0" smtClean="0">
                <a:solidFill>
                  <a:srgbClr val="FFFFFF"/>
                </a:solidFill>
                <a:ea typeface="宋体" charset="-122"/>
              </a:rPr>
              <a:t>科研为源</a:t>
            </a:r>
            <a:endParaRPr lang="en-US" altLang="zh-CN" sz="28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black">
          <a:xfrm>
            <a:off x="1439864" y="1452563"/>
            <a:ext cx="1836737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003300"/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zh-CN" altLang="en-US" sz="2800" dirty="0" smtClean="0">
                <a:solidFill>
                  <a:srgbClr val="FFFFFF"/>
                </a:solidFill>
                <a:ea typeface="宋体" charset="-122"/>
              </a:rPr>
              <a:t>教学为基</a:t>
            </a:r>
            <a:endParaRPr lang="en-US" altLang="zh-CN" sz="2800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26" name="Freeform 46"/>
          <p:cNvSpPr>
            <a:spLocks/>
          </p:cNvSpPr>
          <p:nvPr/>
        </p:nvSpPr>
        <p:spPr bwMode="gray">
          <a:xfrm>
            <a:off x="4192588" y="1718073"/>
            <a:ext cx="679450" cy="1393031"/>
          </a:xfrm>
          <a:custGeom>
            <a:avLst/>
            <a:gdLst/>
            <a:ahLst/>
            <a:cxnLst>
              <a:cxn ang="0">
                <a:pos x="166" y="611"/>
              </a:cxn>
              <a:cxn ang="0">
                <a:pos x="92" y="813"/>
              </a:cxn>
              <a:cxn ang="0">
                <a:pos x="112" y="1008"/>
              </a:cxn>
              <a:cxn ang="0">
                <a:pos x="104" y="1192"/>
              </a:cxn>
              <a:cxn ang="0">
                <a:pos x="124" y="1383"/>
              </a:cxn>
              <a:cxn ang="0">
                <a:pos x="104" y="1555"/>
              </a:cxn>
              <a:cxn ang="0">
                <a:pos x="88" y="1674"/>
              </a:cxn>
              <a:cxn ang="0">
                <a:pos x="10" y="1800"/>
              </a:cxn>
              <a:cxn ang="0">
                <a:pos x="64" y="1982"/>
              </a:cxn>
              <a:cxn ang="0">
                <a:pos x="173" y="2259"/>
              </a:cxn>
              <a:cxn ang="0">
                <a:pos x="301" y="2490"/>
              </a:cxn>
              <a:cxn ang="0">
                <a:pos x="391" y="2676"/>
              </a:cxn>
              <a:cxn ang="0">
                <a:pos x="346" y="2816"/>
              </a:cxn>
              <a:cxn ang="0">
                <a:pos x="260" y="2919"/>
              </a:cxn>
              <a:cxn ang="0">
                <a:pos x="367" y="2961"/>
              </a:cxn>
              <a:cxn ang="0">
                <a:pos x="298" y="3273"/>
              </a:cxn>
              <a:cxn ang="0">
                <a:pos x="361" y="3396"/>
              </a:cxn>
              <a:cxn ang="0">
                <a:pos x="515" y="3140"/>
              </a:cxn>
              <a:cxn ang="0">
                <a:pos x="631" y="2934"/>
              </a:cxn>
              <a:cxn ang="0">
                <a:pos x="667" y="2771"/>
              </a:cxn>
              <a:cxn ang="0">
                <a:pos x="679" y="2640"/>
              </a:cxn>
              <a:cxn ang="0">
                <a:pos x="703" y="2448"/>
              </a:cxn>
              <a:cxn ang="0">
                <a:pos x="733" y="2257"/>
              </a:cxn>
              <a:cxn ang="0">
                <a:pos x="796" y="2021"/>
              </a:cxn>
              <a:cxn ang="0">
                <a:pos x="757" y="1725"/>
              </a:cxn>
              <a:cxn ang="0">
                <a:pos x="740" y="1476"/>
              </a:cxn>
              <a:cxn ang="0">
                <a:pos x="787" y="1280"/>
              </a:cxn>
              <a:cxn ang="0">
                <a:pos x="842" y="1223"/>
              </a:cxn>
              <a:cxn ang="0">
                <a:pos x="1093" y="1083"/>
              </a:cxn>
              <a:cxn ang="0">
                <a:pos x="1241" y="902"/>
              </a:cxn>
              <a:cxn ang="0">
                <a:pos x="1201" y="720"/>
              </a:cxn>
              <a:cxn ang="0">
                <a:pos x="1055" y="569"/>
              </a:cxn>
              <a:cxn ang="0">
                <a:pos x="1081" y="345"/>
              </a:cxn>
              <a:cxn ang="0">
                <a:pos x="999" y="249"/>
              </a:cxn>
              <a:cxn ang="0">
                <a:pos x="927" y="515"/>
              </a:cxn>
              <a:cxn ang="0">
                <a:pos x="866" y="690"/>
              </a:cxn>
              <a:cxn ang="0">
                <a:pos x="832" y="699"/>
              </a:cxn>
              <a:cxn ang="0">
                <a:pos x="656" y="641"/>
              </a:cxn>
              <a:cxn ang="0">
                <a:pos x="533" y="545"/>
              </a:cxn>
              <a:cxn ang="0">
                <a:pos x="595" y="434"/>
              </a:cxn>
              <a:cxn ang="0">
                <a:pos x="592" y="374"/>
              </a:cxn>
              <a:cxn ang="0">
                <a:pos x="613" y="345"/>
              </a:cxn>
              <a:cxn ang="0">
                <a:pos x="599" y="270"/>
              </a:cxn>
              <a:cxn ang="0">
                <a:pos x="617" y="231"/>
              </a:cxn>
              <a:cxn ang="0">
                <a:pos x="575" y="146"/>
              </a:cxn>
              <a:cxn ang="0">
                <a:pos x="550" y="98"/>
              </a:cxn>
              <a:cxn ang="0">
                <a:pos x="416" y="11"/>
              </a:cxn>
              <a:cxn ang="0">
                <a:pos x="256" y="12"/>
              </a:cxn>
              <a:cxn ang="0">
                <a:pos x="134" y="75"/>
              </a:cxn>
              <a:cxn ang="0">
                <a:pos x="112" y="126"/>
              </a:cxn>
              <a:cxn ang="0">
                <a:pos x="85" y="200"/>
              </a:cxn>
              <a:cxn ang="0">
                <a:pos x="58" y="269"/>
              </a:cxn>
              <a:cxn ang="0">
                <a:pos x="85" y="318"/>
              </a:cxn>
            </a:cxnLst>
            <a:rect l="0" t="0" r="r" b="b"/>
            <a:pathLst>
              <a:path w="1243" h="3407">
                <a:moveTo>
                  <a:pt x="109" y="377"/>
                </a:moveTo>
                <a:lnTo>
                  <a:pt x="128" y="466"/>
                </a:lnTo>
                <a:cubicBezTo>
                  <a:pt x="137" y="505"/>
                  <a:pt x="151" y="571"/>
                  <a:pt x="166" y="611"/>
                </a:cubicBezTo>
                <a:cubicBezTo>
                  <a:pt x="181" y="651"/>
                  <a:pt x="222" y="678"/>
                  <a:pt x="217" y="704"/>
                </a:cubicBezTo>
                <a:lnTo>
                  <a:pt x="133" y="770"/>
                </a:lnTo>
                <a:cubicBezTo>
                  <a:pt x="112" y="788"/>
                  <a:pt x="98" y="794"/>
                  <a:pt x="92" y="813"/>
                </a:cubicBezTo>
                <a:cubicBezTo>
                  <a:pt x="85" y="829"/>
                  <a:pt x="95" y="865"/>
                  <a:pt x="95" y="884"/>
                </a:cubicBezTo>
                <a:cubicBezTo>
                  <a:pt x="95" y="903"/>
                  <a:pt x="88" y="905"/>
                  <a:pt x="91" y="926"/>
                </a:cubicBezTo>
                <a:lnTo>
                  <a:pt x="112" y="1008"/>
                </a:lnTo>
                <a:lnTo>
                  <a:pt x="128" y="1079"/>
                </a:lnTo>
                <a:lnTo>
                  <a:pt x="113" y="1112"/>
                </a:lnTo>
                <a:lnTo>
                  <a:pt x="104" y="1192"/>
                </a:lnTo>
                <a:lnTo>
                  <a:pt x="113" y="1274"/>
                </a:lnTo>
                <a:cubicBezTo>
                  <a:pt x="115" y="1297"/>
                  <a:pt x="111" y="1314"/>
                  <a:pt x="113" y="1332"/>
                </a:cubicBezTo>
                <a:cubicBezTo>
                  <a:pt x="115" y="1351"/>
                  <a:pt x="122" y="1366"/>
                  <a:pt x="124" y="1383"/>
                </a:cubicBezTo>
                <a:cubicBezTo>
                  <a:pt x="126" y="1400"/>
                  <a:pt x="125" y="1418"/>
                  <a:pt x="128" y="1434"/>
                </a:cubicBezTo>
                <a:cubicBezTo>
                  <a:pt x="123" y="1450"/>
                  <a:pt x="99" y="1467"/>
                  <a:pt x="95" y="1487"/>
                </a:cubicBezTo>
                <a:cubicBezTo>
                  <a:pt x="91" y="1507"/>
                  <a:pt x="103" y="1535"/>
                  <a:pt x="104" y="1555"/>
                </a:cubicBezTo>
                <a:lnTo>
                  <a:pt x="95" y="1595"/>
                </a:lnTo>
                <a:lnTo>
                  <a:pt x="85" y="1629"/>
                </a:lnTo>
                <a:lnTo>
                  <a:pt x="88" y="1674"/>
                </a:lnTo>
                <a:cubicBezTo>
                  <a:pt x="86" y="1687"/>
                  <a:pt x="74" y="1696"/>
                  <a:pt x="71" y="1707"/>
                </a:cubicBezTo>
                <a:cubicBezTo>
                  <a:pt x="68" y="1718"/>
                  <a:pt x="79" y="1728"/>
                  <a:pt x="68" y="1743"/>
                </a:cubicBezTo>
                <a:cubicBezTo>
                  <a:pt x="58" y="1758"/>
                  <a:pt x="18" y="1782"/>
                  <a:pt x="10" y="1800"/>
                </a:cubicBezTo>
                <a:cubicBezTo>
                  <a:pt x="0" y="1817"/>
                  <a:pt x="11" y="1822"/>
                  <a:pt x="19" y="1854"/>
                </a:cubicBezTo>
                <a:lnTo>
                  <a:pt x="28" y="1916"/>
                </a:lnTo>
                <a:lnTo>
                  <a:pt x="64" y="1982"/>
                </a:lnTo>
                <a:lnTo>
                  <a:pt x="71" y="2037"/>
                </a:lnTo>
                <a:lnTo>
                  <a:pt x="85" y="2090"/>
                </a:lnTo>
                <a:lnTo>
                  <a:pt x="173" y="2259"/>
                </a:lnTo>
                <a:lnTo>
                  <a:pt x="223" y="2352"/>
                </a:lnTo>
                <a:lnTo>
                  <a:pt x="249" y="2402"/>
                </a:lnTo>
                <a:lnTo>
                  <a:pt x="301" y="2490"/>
                </a:lnTo>
                <a:lnTo>
                  <a:pt x="335" y="2559"/>
                </a:lnTo>
                <a:lnTo>
                  <a:pt x="362" y="2615"/>
                </a:lnTo>
                <a:cubicBezTo>
                  <a:pt x="371" y="2634"/>
                  <a:pt x="385" y="2659"/>
                  <a:pt x="391" y="2676"/>
                </a:cubicBezTo>
                <a:cubicBezTo>
                  <a:pt x="397" y="2693"/>
                  <a:pt x="392" y="2702"/>
                  <a:pt x="401" y="2717"/>
                </a:cubicBezTo>
                <a:lnTo>
                  <a:pt x="443" y="2765"/>
                </a:lnTo>
                <a:lnTo>
                  <a:pt x="346" y="2816"/>
                </a:lnTo>
                <a:lnTo>
                  <a:pt x="262" y="2874"/>
                </a:lnTo>
                <a:cubicBezTo>
                  <a:pt x="248" y="2892"/>
                  <a:pt x="263" y="2915"/>
                  <a:pt x="263" y="2922"/>
                </a:cubicBezTo>
                <a:cubicBezTo>
                  <a:pt x="263" y="2929"/>
                  <a:pt x="254" y="2913"/>
                  <a:pt x="260" y="2919"/>
                </a:cubicBezTo>
                <a:cubicBezTo>
                  <a:pt x="266" y="2932"/>
                  <a:pt x="276" y="2956"/>
                  <a:pt x="298" y="2958"/>
                </a:cubicBezTo>
                <a:lnTo>
                  <a:pt x="386" y="2942"/>
                </a:lnTo>
                <a:lnTo>
                  <a:pt x="367" y="2961"/>
                </a:lnTo>
                <a:lnTo>
                  <a:pt x="341" y="3069"/>
                </a:lnTo>
                <a:lnTo>
                  <a:pt x="370" y="3103"/>
                </a:lnTo>
                <a:lnTo>
                  <a:pt x="298" y="3273"/>
                </a:lnTo>
                <a:lnTo>
                  <a:pt x="268" y="3344"/>
                </a:lnTo>
                <a:cubicBezTo>
                  <a:pt x="266" y="3363"/>
                  <a:pt x="269" y="3380"/>
                  <a:pt x="284" y="3389"/>
                </a:cubicBezTo>
                <a:cubicBezTo>
                  <a:pt x="296" y="3397"/>
                  <a:pt x="335" y="3407"/>
                  <a:pt x="361" y="3396"/>
                </a:cubicBezTo>
                <a:lnTo>
                  <a:pt x="443" y="3321"/>
                </a:lnTo>
                <a:lnTo>
                  <a:pt x="491" y="3249"/>
                </a:lnTo>
                <a:lnTo>
                  <a:pt x="515" y="3140"/>
                </a:lnTo>
                <a:lnTo>
                  <a:pt x="564" y="3103"/>
                </a:lnTo>
                <a:lnTo>
                  <a:pt x="588" y="3055"/>
                </a:lnTo>
                <a:lnTo>
                  <a:pt x="631" y="2934"/>
                </a:lnTo>
                <a:lnTo>
                  <a:pt x="647" y="2831"/>
                </a:lnTo>
                <a:lnTo>
                  <a:pt x="668" y="2811"/>
                </a:lnTo>
                <a:cubicBezTo>
                  <a:pt x="671" y="2801"/>
                  <a:pt x="665" y="2789"/>
                  <a:pt x="667" y="2771"/>
                </a:cubicBezTo>
                <a:cubicBezTo>
                  <a:pt x="669" y="2753"/>
                  <a:pt x="679" y="2716"/>
                  <a:pt x="680" y="2702"/>
                </a:cubicBezTo>
                <a:cubicBezTo>
                  <a:pt x="678" y="2685"/>
                  <a:pt x="670" y="2695"/>
                  <a:pt x="670" y="2685"/>
                </a:cubicBezTo>
                <a:lnTo>
                  <a:pt x="679" y="2640"/>
                </a:lnTo>
                <a:lnTo>
                  <a:pt x="676" y="2589"/>
                </a:lnTo>
                <a:lnTo>
                  <a:pt x="685" y="2499"/>
                </a:lnTo>
                <a:lnTo>
                  <a:pt x="703" y="2448"/>
                </a:lnTo>
                <a:lnTo>
                  <a:pt x="712" y="2400"/>
                </a:lnTo>
                <a:lnTo>
                  <a:pt x="718" y="2331"/>
                </a:lnTo>
                <a:lnTo>
                  <a:pt x="733" y="2257"/>
                </a:lnTo>
                <a:lnTo>
                  <a:pt x="760" y="2133"/>
                </a:lnTo>
                <a:cubicBezTo>
                  <a:pt x="771" y="2106"/>
                  <a:pt x="793" y="2115"/>
                  <a:pt x="799" y="2096"/>
                </a:cubicBezTo>
                <a:cubicBezTo>
                  <a:pt x="805" y="2077"/>
                  <a:pt x="802" y="2051"/>
                  <a:pt x="796" y="2021"/>
                </a:cubicBezTo>
                <a:lnTo>
                  <a:pt x="764" y="1916"/>
                </a:lnTo>
                <a:lnTo>
                  <a:pt x="769" y="1788"/>
                </a:lnTo>
                <a:lnTo>
                  <a:pt x="757" y="1725"/>
                </a:lnTo>
                <a:lnTo>
                  <a:pt x="758" y="1676"/>
                </a:lnTo>
                <a:lnTo>
                  <a:pt x="745" y="1625"/>
                </a:lnTo>
                <a:lnTo>
                  <a:pt x="740" y="1476"/>
                </a:lnTo>
                <a:lnTo>
                  <a:pt x="757" y="1418"/>
                </a:lnTo>
                <a:lnTo>
                  <a:pt x="767" y="1338"/>
                </a:lnTo>
                <a:lnTo>
                  <a:pt x="787" y="1280"/>
                </a:lnTo>
                <a:lnTo>
                  <a:pt x="797" y="1223"/>
                </a:lnTo>
                <a:lnTo>
                  <a:pt x="806" y="1218"/>
                </a:lnTo>
                <a:lnTo>
                  <a:pt x="842" y="1223"/>
                </a:lnTo>
                <a:lnTo>
                  <a:pt x="997" y="1176"/>
                </a:lnTo>
                <a:lnTo>
                  <a:pt x="1070" y="1137"/>
                </a:lnTo>
                <a:lnTo>
                  <a:pt x="1093" y="1083"/>
                </a:lnTo>
                <a:cubicBezTo>
                  <a:pt x="1116" y="1063"/>
                  <a:pt x="1187" y="1039"/>
                  <a:pt x="1207" y="1017"/>
                </a:cubicBezTo>
                <a:cubicBezTo>
                  <a:pt x="1226" y="993"/>
                  <a:pt x="1204" y="970"/>
                  <a:pt x="1210" y="951"/>
                </a:cubicBezTo>
                <a:cubicBezTo>
                  <a:pt x="1216" y="932"/>
                  <a:pt x="1238" y="919"/>
                  <a:pt x="1241" y="902"/>
                </a:cubicBezTo>
                <a:cubicBezTo>
                  <a:pt x="1243" y="881"/>
                  <a:pt x="1230" y="867"/>
                  <a:pt x="1229" y="848"/>
                </a:cubicBezTo>
                <a:cubicBezTo>
                  <a:pt x="1228" y="829"/>
                  <a:pt x="1242" y="810"/>
                  <a:pt x="1237" y="789"/>
                </a:cubicBezTo>
                <a:cubicBezTo>
                  <a:pt x="1234" y="763"/>
                  <a:pt x="1208" y="745"/>
                  <a:pt x="1201" y="720"/>
                </a:cubicBezTo>
                <a:cubicBezTo>
                  <a:pt x="1195" y="689"/>
                  <a:pt x="1208" y="660"/>
                  <a:pt x="1195" y="641"/>
                </a:cubicBezTo>
                <a:cubicBezTo>
                  <a:pt x="1179" y="620"/>
                  <a:pt x="1144" y="620"/>
                  <a:pt x="1121" y="608"/>
                </a:cubicBezTo>
                <a:cubicBezTo>
                  <a:pt x="1098" y="596"/>
                  <a:pt x="1069" y="583"/>
                  <a:pt x="1055" y="569"/>
                </a:cubicBezTo>
                <a:cubicBezTo>
                  <a:pt x="1037" y="556"/>
                  <a:pt x="1038" y="541"/>
                  <a:pt x="1037" y="522"/>
                </a:cubicBezTo>
                <a:cubicBezTo>
                  <a:pt x="1036" y="503"/>
                  <a:pt x="1044" y="481"/>
                  <a:pt x="1051" y="452"/>
                </a:cubicBezTo>
                <a:cubicBezTo>
                  <a:pt x="1058" y="423"/>
                  <a:pt x="1076" y="374"/>
                  <a:pt x="1081" y="345"/>
                </a:cubicBezTo>
                <a:cubicBezTo>
                  <a:pt x="1088" y="304"/>
                  <a:pt x="1087" y="297"/>
                  <a:pt x="1082" y="281"/>
                </a:cubicBezTo>
                <a:cubicBezTo>
                  <a:pt x="1077" y="265"/>
                  <a:pt x="1066" y="251"/>
                  <a:pt x="1052" y="246"/>
                </a:cubicBezTo>
                <a:cubicBezTo>
                  <a:pt x="1040" y="242"/>
                  <a:pt x="1016" y="232"/>
                  <a:pt x="999" y="249"/>
                </a:cubicBezTo>
                <a:cubicBezTo>
                  <a:pt x="983" y="265"/>
                  <a:pt x="963" y="309"/>
                  <a:pt x="953" y="344"/>
                </a:cubicBezTo>
                <a:cubicBezTo>
                  <a:pt x="945" y="376"/>
                  <a:pt x="945" y="434"/>
                  <a:pt x="941" y="462"/>
                </a:cubicBezTo>
                <a:lnTo>
                  <a:pt x="927" y="515"/>
                </a:lnTo>
                <a:lnTo>
                  <a:pt x="907" y="545"/>
                </a:lnTo>
                <a:lnTo>
                  <a:pt x="883" y="626"/>
                </a:lnTo>
                <a:lnTo>
                  <a:pt x="866" y="690"/>
                </a:lnTo>
                <a:lnTo>
                  <a:pt x="869" y="780"/>
                </a:lnTo>
                <a:lnTo>
                  <a:pt x="860" y="782"/>
                </a:lnTo>
                <a:lnTo>
                  <a:pt x="832" y="699"/>
                </a:lnTo>
                <a:lnTo>
                  <a:pt x="794" y="659"/>
                </a:lnTo>
                <a:cubicBezTo>
                  <a:pt x="777" y="648"/>
                  <a:pt x="750" y="636"/>
                  <a:pt x="727" y="633"/>
                </a:cubicBezTo>
                <a:cubicBezTo>
                  <a:pt x="706" y="630"/>
                  <a:pt x="677" y="642"/>
                  <a:pt x="656" y="641"/>
                </a:cubicBezTo>
                <a:cubicBezTo>
                  <a:pt x="634" y="640"/>
                  <a:pt x="610" y="632"/>
                  <a:pt x="602" y="627"/>
                </a:cubicBezTo>
                <a:lnTo>
                  <a:pt x="605" y="609"/>
                </a:lnTo>
                <a:lnTo>
                  <a:pt x="533" y="545"/>
                </a:lnTo>
                <a:cubicBezTo>
                  <a:pt x="524" y="530"/>
                  <a:pt x="544" y="530"/>
                  <a:pt x="550" y="521"/>
                </a:cubicBezTo>
                <a:cubicBezTo>
                  <a:pt x="556" y="512"/>
                  <a:pt x="565" y="503"/>
                  <a:pt x="572" y="489"/>
                </a:cubicBezTo>
                <a:cubicBezTo>
                  <a:pt x="582" y="469"/>
                  <a:pt x="591" y="455"/>
                  <a:pt x="595" y="434"/>
                </a:cubicBezTo>
                <a:cubicBezTo>
                  <a:pt x="597" y="419"/>
                  <a:pt x="596" y="402"/>
                  <a:pt x="593" y="399"/>
                </a:cubicBezTo>
                <a:cubicBezTo>
                  <a:pt x="590" y="396"/>
                  <a:pt x="578" y="393"/>
                  <a:pt x="578" y="389"/>
                </a:cubicBezTo>
                <a:cubicBezTo>
                  <a:pt x="578" y="385"/>
                  <a:pt x="588" y="378"/>
                  <a:pt x="592" y="374"/>
                </a:cubicBezTo>
                <a:lnTo>
                  <a:pt x="604" y="365"/>
                </a:lnTo>
                <a:lnTo>
                  <a:pt x="599" y="342"/>
                </a:lnTo>
                <a:lnTo>
                  <a:pt x="613" y="345"/>
                </a:lnTo>
                <a:lnTo>
                  <a:pt x="602" y="306"/>
                </a:lnTo>
                <a:cubicBezTo>
                  <a:pt x="603" y="298"/>
                  <a:pt x="617" y="300"/>
                  <a:pt x="617" y="294"/>
                </a:cubicBezTo>
                <a:cubicBezTo>
                  <a:pt x="618" y="290"/>
                  <a:pt x="600" y="277"/>
                  <a:pt x="599" y="270"/>
                </a:cubicBezTo>
                <a:lnTo>
                  <a:pt x="622" y="261"/>
                </a:lnTo>
                <a:cubicBezTo>
                  <a:pt x="621" y="252"/>
                  <a:pt x="594" y="221"/>
                  <a:pt x="593" y="216"/>
                </a:cubicBezTo>
                <a:cubicBezTo>
                  <a:pt x="594" y="211"/>
                  <a:pt x="623" y="249"/>
                  <a:pt x="617" y="231"/>
                </a:cubicBezTo>
                <a:cubicBezTo>
                  <a:pt x="611" y="213"/>
                  <a:pt x="599" y="197"/>
                  <a:pt x="595" y="189"/>
                </a:cubicBezTo>
                <a:cubicBezTo>
                  <a:pt x="591" y="182"/>
                  <a:pt x="575" y="164"/>
                  <a:pt x="604" y="177"/>
                </a:cubicBezTo>
                <a:cubicBezTo>
                  <a:pt x="633" y="190"/>
                  <a:pt x="581" y="155"/>
                  <a:pt x="575" y="146"/>
                </a:cubicBezTo>
                <a:cubicBezTo>
                  <a:pt x="569" y="137"/>
                  <a:pt x="565" y="127"/>
                  <a:pt x="566" y="122"/>
                </a:cubicBezTo>
                <a:cubicBezTo>
                  <a:pt x="567" y="117"/>
                  <a:pt x="584" y="121"/>
                  <a:pt x="581" y="117"/>
                </a:cubicBezTo>
                <a:cubicBezTo>
                  <a:pt x="578" y="113"/>
                  <a:pt x="560" y="107"/>
                  <a:pt x="550" y="98"/>
                </a:cubicBezTo>
                <a:cubicBezTo>
                  <a:pt x="540" y="89"/>
                  <a:pt x="537" y="74"/>
                  <a:pt x="523" y="63"/>
                </a:cubicBezTo>
                <a:cubicBezTo>
                  <a:pt x="507" y="48"/>
                  <a:pt x="485" y="40"/>
                  <a:pt x="467" y="31"/>
                </a:cubicBezTo>
                <a:cubicBezTo>
                  <a:pt x="449" y="22"/>
                  <a:pt x="434" y="16"/>
                  <a:pt x="416" y="11"/>
                </a:cubicBezTo>
                <a:cubicBezTo>
                  <a:pt x="398" y="6"/>
                  <a:pt x="378" y="0"/>
                  <a:pt x="359" y="2"/>
                </a:cubicBezTo>
                <a:cubicBezTo>
                  <a:pt x="339" y="5"/>
                  <a:pt x="321" y="19"/>
                  <a:pt x="304" y="21"/>
                </a:cubicBezTo>
                <a:cubicBezTo>
                  <a:pt x="287" y="23"/>
                  <a:pt x="275" y="8"/>
                  <a:pt x="256" y="12"/>
                </a:cubicBezTo>
                <a:cubicBezTo>
                  <a:pt x="239" y="15"/>
                  <a:pt x="208" y="31"/>
                  <a:pt x="190" y="44"/>
                </a:cubicBezTo>
                <a:lnTo>
                  <a:pt x="136" y="87"/>
                </a:lnTo>
                <a:cubicBezTo>
                  <a:pt x="127" y="92"/>
                  <a:pt x="137" y="72"/>
                  <a:pt x="134" y="75"/>
                </a:cubicBezTo>
                <a:cubicBezTo>
                  <a:pt x="132" y="77"/>
                  <a:pt x="125" y="96"/>
                  <a:pt x="121" y="104"/>
                </a:cubicBezTo>
                <a:cubicBezTo>
                  <a:pt x="118" y="105"/>
                  <a:pt x="117" y="80"/>
                  <a:pt x="115" y="84"/>
                </a:cubicBezTo>
                <a:cubicBezTo>
                  <a:pt x="113" y="88"/>
                  <a:pt x="115" y="111"/>
                  <a:pt x="112" y="126"/>
                </a:cubicBezTo>
                <a:cubicBezTo>
                  <a:pt x="109" y="141"/>
                  <a:pt x="100" y="170"/>
                  <a:pt x="94" y="174"/>
                </a:cubicBezTo>
                <a:cubicBezTo>
                  <a:pt x="90" y="187"/>
                  <a:pt x="72" y="133"/>
                  <a:pt x="77" y="152"/>
                </a:cubicBezTo>
                <a:cubicBezTo>
                  <a:pt x="82" y="171"/>
                  <a:pt x="86" y="196"/>
                  <a:pt x="85" y="200"/>
                </a:cubicBezTo>
                <a:cubicBezTo>
                  <a:pt x="84" y="204"/>
                  <a:pt x="73" y="170"/>
                  <a:pt x="70" y="176"/>
                </a:cubicBezTo>
                <a:cubicBezTo>
                  <a:pt x="87" y="212"/>
                  <a:pt x="67" y="215"/>
                  <a:pt x="68" y="237"/>
                </a:cubicBezTo>
                <a:cubicBezTo>
                  <a:pt x="66" y="252"/>
                  <a:pt x="77" y="263"/>
                  <a:pt x="58" y="269"/>
                </a:cubicBezTo>
                <a:cubicBezTo>
                  <a:pt x="39" y="275"/>
                  <a:pt x="77" y="275"/>
                  <a:pt x="77" y="279"/>
                </a:cubicBezTo>
                <a:cubicBezTo>
                  <a:pt x="77" y="283"/>
                  <a:pt x="74" y="297"/>
                  <a:pt x="58" y="294"/>
                </a:cubicBezTo>
                <a:cubicBezTo>
                  <a:pt x="42" y="291"/>
                  <a:pt x="80" y="310"/>
                  <a:pt x="85" y="318"/>
                </a:cubicBezTo>
                <a:cubicBezTo>
                  <a:pt x="90" y="326"/>
                  <a:pt x="85" y="334"/>
                  <a:pt x="89" y="344"/>
                </a:cubicBezTo>
                <a:lnTo>
                  <a:pt x="109" y="377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gray">
          <a:xfrm>
            <a:off x="6012160" y="3165816"/>
            <a:ext cx="19939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制度为魂</a:t>
            </a:r>
            <a:endParaRPr lang="en-US" altLang="zh-CN" sz="32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、本科生科研活动介绍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97564"/>
            <a:ext cx="8423594" cy="394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827584" y="1869672"/>
            <a:ext cx="4104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827584" y="2085696"/>
            <a:ext cx="3312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4.1 Summer Research Opportunities Program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25387"/>
          <a:stretch>
            <a:fillRect/>
          </a:stretch>
        </p:blipFill>
        <p:spPr bwMode="auto">
          <a:xfrm>
            <a:off x="611561" y="789552"/>
            <a:ext cx="793390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4355976" y="3057804"/>
            <a:ext cx="41764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55576" y="3219822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55576" y="3381840"/>
            <a:ext cx="7776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755576" y="3543858"/>
            <a:ext cx="36724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4.1 Summer Research Opportunities Program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97564"/>
            <a:ext cx="6788734" cy="40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563888" y="951570"/>
            <a:ext cx="2448272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资助说明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 smtClean="0"/>
              <a:t>4.1 Summer Research Opportunities Program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89552"/>
            <a:ext cx="819886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771800" y="843558"/>
            <a:ext cx="2448272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申请资格和要求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843808" y="2355726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187624" y="3003798"/>
            <a:ext cx="3456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076056" y="4029912"/>
            <a:ext cx="2736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876256" y="4191930"/>
            <a:ext cx="15841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4.2 Honors School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89552"/>
            <a:ext cx="7522542" cy="402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接连接符 6"/>
          <p:cNvCxnSpPr/>
          <p:nvPr/>
        </p:nvCxnSpPr>
        <p:spPr>
          <a:xfrm>
            <a:off x="5220072" y="4191930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71600" y="4353948"/>
            <a:ext cx="66247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71600" y="4515966"/>
            <a:ext cx="12241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4.2 Honors School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7835"/>
            <a:ext cx="2808312" cy="157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51570"/>
            <a:ext cx="396044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7695" y="951571"/>
            <a:ext cx="2282111" cy="228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303498"/>
            <a:ext cx="8153400" cy="365522"/>
          </a:xfrm>
        </p:spPr>
        <p:txBody>
          <a:bodyPr/>
          <a:lstStyle/>
          <a:p>
            <a:r>
              <a:rPr lang="en-US" altLang="zh-CN" dirty="0" smtClean="0"/>
              <a:t>4.3 </a:t>
            </a:r>
            <a:r>
              <a:rPr lang="zh-CN" altLang="en-US" dirty="0" smtClean="0"/>
              <a:t>少数民族学生项目（</a:t>
            </a:r>
            <a:r>
              <a:rPr lang="en-US" altLang="zh-CN" dirty="0" smtClean="0"/>
              <a:t>MI-LSAMP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43558"/>
            <a:ext cx="7351289" cy="415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直接连接符 7"/>
          <p:cNvCxnSpPr/>
          <p:nvPr/>
        </p:nvCxnSpPr>
        <p:spPr>
          <a:xfrm>
            <a:off x="3347864" y="1707654"/>
            <a:ext cx="29523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3275856" y="2085696"/>
            <a:ext cx="3312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979712" y="3759882"/>
            <a:ext cx="59766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187624" y="3867894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4.3 </a:t>
            </a:r>
            <a:r>
              <a:rPr lang="zh-CN" altLang="en-US" dirty="0" smtClean="0"/>
              <a:t>少数民族学生项目（</a:t>
            </a:r>
            <a:r>
              <a:rPr lang="en-US" altLang="zh-CN" dirty="0" smtClean="0"/>
              <a:t>MI-LSAMP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843558"/>
            <a:ext cx="7889085" cy="39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83568" y="1167594"/>
            <a:ext cx="3096344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1.1</a:t>
            </a:r>
            <a:r>
              <a:rPr lang="zh-CN" altLang="en-US" dirty="0" smtClean="0"/>
              <a:t>美国密歇根州立大学介绍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27984" y="951570"/>
            <a:ext cx="4296916" cy="3957042"/>
          </a:xfrm>
        </p:spPr>
        <p:txBody>
          <a:bodyPr/>
          <a:lstStyle/>
          <a:p>
            <a:r>
              <a:rPr lang="en-US" altLang="zh-CN" b="1" dirty="0" smtClean="0">
                <a:latin typeface="+mn-ea"/>
              </a:rPr>
              <a:t>Times Higher Education</a:t>
            </a:r>
            <a:r>
              <a:rPr lang="en-US" altLang="zh-CN" dirty="0" smtClean="0">
                <a:latin typeface="+mn-ea"/>
              </a:rPr>
              <a:t> </a:t>
            </a:r>
            <a:r>
              <a:rPr lang="en-US" altLang="zh-CN" b="1" dirty="0" smtClean="0">
                <a:latin typeface="+mn-ea"/>
              </a:rPr>
              <a:t>World Reputation Rankings 2017 </a:t>
            </a:r>
            <a:r>
              <a:rPr lang="zh-CN" altLang="en-US" b="1" dirty="0" smtClean="0">
                <a:latin typeface="+mn-ea"/>
              </a:rPr>
              <a:t>全球排名前</a:t>
            </a:r>
            <a:r>
              <a:rPr lang="en-US" altLang="zh-CN" b="1" dirty="0" smtClean="0">
                <a:latin typeface="+mn-ea"/>
              </a:rPr>
              <a:t>80</a:t>
            </a:r>
          </a:p>
          <a:p>
            <a:endParaRPr lang="zh-CN" altLang="en-US" dirty="0"/>
          </a:p>
        </p:txBody>
      </p:sp>
      <p:pic>
        <p:nvPicPr>
          <p:cNvPr id="4098" name="Picture 2" descr="C:\Users\Mengyi\Desktop\密歇根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05576"/>
            <a:ext cx="4139952" cy="2069976"/>
          </a:xfrm>
          <a:prstGeom prst="rect">
            <a:avLst/>
          </a:prstGeom>
          <a:noFill/>
        </p:spPr>
      </p:pic>
      <p:pic>
        <p:nvPicPr>
          <p:cNvPr id="4102" name="Picture 6" descr="Engineering Build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2841780"/>
            <a:ext cx="3990975" cy="1921670"/>
          </a:xfrm>
          <a:prstGeom prst="rect">
            <a:avLst/>
          </a:prstGeom>
          <a:noFill/>
        </p:spPr>
      </p:pic>
      <p:sp>
        <p:nvSpPr>
          <p:cNvPr id="9" name="内容占位符 2"/>
          <p:cNvSpPr txBox="1">
            <a:spLocks/>
          </p:cNvSpPr>
          <p:nvPr/>
        </p:nvSpPr>
        <p:spPr bwMode="gray">
          <a:xfrm>
            <a:off x="179512" y="3273828"/>
            <a:ext cx="4296916" cy="39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zh-CN" altLang="en-US" sz="2800" b="1" dirty="0" smtClean="0"/>
              <a:t>化学工程专业在</a:t>
            </a:r>
            <a:r>
              <a:rPr lang="en-US" altLang="zh-CN" sz="2800" b="1" dirty="0" smtClean="0"/>
              <a:t>2018</a:t>
            </a:r>
            <a:r>
              <a:rPr lang="zh-CN" altLang="en-US" sz="2800" b="1" dirty="0" smtClean="0"/>
              <a:t>年</a:t>
            </a:r>
            <a:r>
              <a:rPr lang="en-US" altLang="zh-CN" sz="2800" b="1" dirty="0" err="1" smtClean="0"/>
              <a:t>USNews</a:t>
            </a:r>
            <a:r>
              <a:rPr lang="zh-CN" altLang="en-US" sz="2800" b="1" dirty="0" smtClean="0"/>
              <a:t>美国大学研究生专业排名</a:t>
            </a:r>
            <a:r>
              <a:rPr lang="en-US" altLang="zh-CN" sz="2800" b="1" dirty="0" smtClean="0"/>
              <a:t>44</a:t>
            </a:r>
            <a:r>
              <a:rPr lang="zh-CN" altLang="en-US" sz="2800" b="1" dirty="0" smtClean="0"/>
              <a:t>位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思考</a:t>
            </a:r>
            <a:r>
              <a:rPr lang="en-US" altLang="zh-CN" dirty="0" smtClean="0"/>
              <a:t>—</a:t>
            </a:r>
            <a:r>
              <a:rPr lang="zh-CN" altLang="en-US" dirty="0" smtClean="0">
                <a:solidFill>
                  <a:srgbClr val="FF0000"/>
                </a:solidFill>
              </a:rPr>
              <a:t>如何提升学生科研活动效果？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精细化工技术专业</a:t>
            </a:r>
            <a:r>
              <a:rPr lang="en-US" altLang="zh-CN" dirty="0" smtClean="0"/>
              <a:t>—</a:t>
            </a:r>
            <a:r>
              <a:rPr lang="zh-CN" altLang="en-US" dirty="0" smtClean="0"/>
              <a:t>“卓越化妆品工程师”培英计划</a:t>
            </a:r>
            <a:endParaRPr lang="zh-CN" altLang="en-US" dirty="0"/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gray">
          <a:xfrm>
            <a:off x="737667" y="1275606"/>
            <a:ext cx="7696200" cy="24003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gray">
          <a:xfrm flipH="1">
            <a:off x="2699817" y="3031779"/>
            <a:ext cx="4075113" cy="7144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gray">
          <a:xfrm>
            <a:off x="2239443" y="1951881"/>
            <a:ext cx="4075113" cy="7144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gray">
          <a:xfrm>
            <a:off x="6084367" y="1959025"/>
            <a:ext cx="1423988" cy="1067991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48627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gray">
          <a:xfrm>
            <a:off x="1588567" y="1959025"/>
            <a:ext cx="1423988" cy="1067991"/>
          </a:xfrm>
          <a:prstGeom prst="ellipse">
            <a:avLst/>
          </a:prstGeom>
          <a:gradFill rotWithShape="1">
            <a:gsLst>
              <a:gs pos="0">
                <a:srgbClr val="92BCE2">
                  <a:gamma/>
                  <a:tint val="33333"/>
                  <a:invGamma/>
                </a:srgbClr>
              </a:gs>
              <a:gs pos="100000">
                <a:srgbClr val="92BCE2"/>
              </a:gs>
            </a:gsLst>
            <a:path path="shape">
              <a:fillToRect l="50000" t="50000" r="50000" b="50000"/>
            </a:path>
          </a:gradFill>
          <a:ln w="9525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gray">
          <a:xfrm>
            <a:off x="2666481" y="1441103"/>
            <a:ext cx="1958975" cy="351234"/>
          </a:xfrm>
          <a:prstGeom prst="chevron">
            <a:avLst>
              <a:gd name="adj" fmla="val 43225"/>
            </a:avLst>
          </a:prstGeom>
          <a:solidFill>
            <a:srgbClr val="FFFF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AutoShape 9"/>
          <p:cNvSpPr>
            <a:spLocks noChangeArrowheads="1"/>
          </p:cNvSpPr>
          <p:nvPr/>
        </p:nvSpPr>
        <p:spPr bwMode="gray">
          <a:xfrm>
            <a:off x="4625456" y="1441103"/>
            <a:ext cx="1958975" cy="351234"/>
          </a:xfrm>
          <a:prstGeom prst="chevron">
            <a:avLst>
              <a:gd name="adj" fmla="val 43225"/>
            </a:avLst>
          </a:prstGeom>
          <a:solidFill>
            <a:srgbClr val="FFFFFF">
              <a:alpha val="50000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5739881" y="1441104"/>
            <a:ext cx="2459037" cy="2074069"/>
            <a:chOff x="3340" y="1301"/>
            <a:chExt cx="1549" cy="1742"/>
          </a:xfrm>
        </p:grpSpPr>
        <p:sp>
          <p:nvSpPr>
            <p:cNvPr id="24" name="AutoShape 11"/>
            <p:cNvSpPr>
              <a:spLocks noChangeArrowheads="1"/>
            </p:cNvSpPr>
            <p:nvPr/>
          </p:nvSpPr>
          <p:spPr bwMode="gray">
            <a:xfrm rot="5400000">
              <a:off x="3244" y="1397"/>
              <a:ext cx="1742" cy="1549"/>
            </a:xfrm>
            <a:custGeom>
              <a:avLst/>
              <a:gdLst>
                <a:gd name="G0" fmla="+- 7121 0 0"/>
                <a:gd name="G1" fmla="+- 11542662 0 0"/>
                <a:gd name="G2" fmla="+- 0 0 11542662"/>
                <a:gd name="T0" fmla="*/ 0 256 1"/>
                <a:gd name="T1" fmla="*/ 180 256 1"/>
                <a:gd name="G3" fmla="+- 11542662 T0 T1"/>
                <a:gd name="T2" fmla="*/ 0 256 1"/>
                <a:gd name="T3" fmla="*/ 90 256 1"/>
                <a:gd name="G4" fmla="+- 11542662 T2 T3"/>
                <a:gd name="G5" fmla="*/ G4 2 1"/>
                <a:gd name="T4" fmla="*/ 90 256 1"/>
                <a:gd name="T5" fmla="*/ 0 256 1"/>
                <a:gd name="G6" fmla="+- 11542662 T4 T5"/>
                <a:gd name="G7" fmla="*/ G6 2 1"/>
                <a:gd name="G8" fmla="abs 1154266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121"/>
                <a:gd name="G18" fmla="*/ 7121 1 2"/>
                <a:gd name="G19" fmla="+- G18 5400 0"/>
                <a:gd name="G20" fmla="cos G19 11542662"/>
                <a:gd name="G21" fmla="sin G19 11542662"/>
                <a:gd name="G22" fmla="+- G20 10800 0"/>
                <a:gd name="G23" fmla="+- G21 10800 0"/>
                <a:gd name="G24" fmla="+- 10800 0 G20"/>
                <a:gd name="G25" fmla="+- 7121 10800 0"/>
                <a:gd name="G26" fmla="?: G9 G17 G25"/>
                <a:gd name="G27" fmla="?: G9 0 21600"/>
                <a:gd name="G28" fmla="cos 10800 11542662"/>
                <a:gd name="G29" fmla="sin 10800 11542662"/>
                <a:gd name="G30" fmla="sin 7121 11542662"/>
                <a:gd name="G31" fmla="+- G28 10800 0"/>
                <a:gd name="G32" fmla="+- G29 10800 0"/>
                <a:gd name="G33" fmla="+- G30 10800 0"/>
                <a:gd name="G34" fmla="?: G4 0 G31"/>
                <a:gd name="G35" fmla="?: 11542662 G34 0"/>
                <a:gd name="G36" fmla="?: G6 G35 G31"/>
                <a:gd name="G37" fmla="+- 21600 0 G36"/>
                <a:gd name="G38" fmla="?: G4 0 G33"/>
                <a:gd name="G39" fmla="?: 1154266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59 w 21600"/>
                <a:gd name="T15" fmla="*/ 11405 h 21600"/>
                <a:gd name="T16" fmla="*/ 10800 w 21600"/>
                <a:gd name="T17" fmla="*/ 3679 h 21600"/>
                <a:gd name="T18" fmla="*/ 19741 w 21600"/>
                <a:gd name="T19" fmla="*/ 11405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695" y="11280"/>
                  </a:moveTo>
                  <a:cubicBezTo>
                    <a:pt x="3684" y="11120"/>
                    <a:pt x="3679" y="10960"/>
                    <a:pt x="3679" y="10800"/>
                  </a:cubicBezTo>
                  <a:cubicBezTo>
                    <a:pt x="3679" y="6867"/>
                    <a:pt x="6867" y="3679"/>
                    <a:pt x="10800" y="3679"/>
                  </a:cubicBezTo>
                  <a:cubicBezTo>
                    <a:pt x="14732" y="3679"/>
                    <a:pt x="17921" y="6867"/>
                    <a:pt x="17921" y="10800"/>
                  </a:cubicBezTo>
                  <a:cubicBezTo>
                    <a:pt x="17921" y="10960"/>
                    <a:pt x="17915" y="11120"/>
                    <a:pt x="17904" y="11280"/>
                  </a:cubicBezTo>
                  <a:lnTo>
                    <a:pt x="21575" y="11529"/>
                  </a:lnTo>
                  <a:cubicBezTo>
                    <a:pt x="21591" y="11286"/>
                    <a:pt x="21600" y="11043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043"/>
                    <a:pt x="8" y="11286"/>
                    <a:pt x="24" y="11529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AutoShape 12"/>
            <p:cNvSpPr>
              <a:spLocks noChangeArrowheads="1"/>
            </p:cNvSpPr>
            <p:nvPr/>
          </p:nvSpPr>
          <p:spPr bwMode="gray">
            <a:xfrm>
              <a:off x="3872" y="1303"/>
              <a:ext cx="411" cy="295"/>
            </a:xfrm>
            <a:prstGeom prst="chevron">
              <a:avLst>
                <a:gd name="adj" fmla="val 44744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AutoShape 13"/>
            <p:cNvSpPr>
              <a:spLocks noChangeArrowheads="1"/>
            </p:cNvSpPr>
            <p:nvPr/>
          </p:nvSpPr>
          <p:spPr bwMode="gray">
            <a:xfrm rot="10800000">
              <a:off x="3891" y="2745"/>
              <a:ext cx="314" cy="295"/>
            </a:xfrm>
            <a:prstGeom prst="chevron">
              <a:avLst>
                <a:gd name="adj" fmla="val 44069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27" name="AutoShape 14"/>
          <p:cNvSpPr>
            <a:spLocks noChangeArrowheads="1"/>
          </p:cNvSpPr>
          <p:nvPr/>
        </p:nvSpPr>
        <p:spPr bwMode="gray">
          <a:xfrm flipH="1">
            <a:off x="2768081" y="3162747"/>
            <a:ext cx="3889375" cy="351234"/>
          </a:xfrm>
          <a:prstGeom prst="chevron">
            <a:avLst>
              <a:gd name="adj" fmla="val 47562"/>
            </a:avLst>
          </a:prstGeom>
          <a:solidFill>
            <a:srgbClr val="E8BD5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8" name="Group 15"/>
          <p:cNvGrpSpPr>
            <a:grpSpLocks/>
          </p:cNvGrpSpPr>
          <p:nvPr/>
        </p:nvGrpSpPr>
        <p:grpSpPr bwMode="auto">
          <a:xfrm>
            <a:off x="899592" y="1443485"/>
            <a:ext cx="2459038" cy="2075259"/>
            <a:chOff x="533" y="1485"/>
            <a:chExt cx="1549" cy="1743"/>
          </a:xfrm>
        </p:grpSpPr>
        <p:sp>
          <p:nvSpPr>
            <p:cNvPr id="29" name="AutoShape 16"/>
            <p:cNvSpPr>
              <a:spLocks noChangeArrowheads="1"/>
            </p:cNvSpPr>
            <p:nvPr/>
          </p:nvSpPr>
          <p:spPr bwMode="gray">
            <a:xfrm rot="16200000" flipH="1">
              <a:off x="437" y="1581"/>
              <a:ext cx="1742" cy="1549"/>
            </a:xfrm>
            <a:custGeom>
              <a:avLst/>
              <a:gdLst>
                <a:gd name="G0" fmla="+- 7158 0 0"/>
                <a:gd name="G1" fmla="+- 11338448 0 0"/>
                <a:gd name="G2" fmla="+- 0 0 11338448"/>
                <a:gd name="T0" fmla="*/ 0 256 1"/>
                <a:gd name="T1" fmla="*/ 180 256 1"/>
                <a:gd name="G3" fmla="+- 11338448 T0 T1"/>
                <a:gd name="T2" fmla="*/ 0 256 1"/>
                <a:gd name="T3" fmla="*/ 90 256 1"/>
                <a:gd name="G4" fmla="+- 11338448 T2 T3"/>
                <a:gd name="G5" fmla="*/ G4 2 1"/>
                <a:gd name="T4" fmla="*/ 90 256 1"/>
                <a:gd name="T5" fmla="*/ 0 256 1"/>
                <a:gd name="G6" fmla="+- 11338448 T4 T5"/>
                <a:gd name="G7" fmla="*/ G6 2 1"/>
                <a:gd name="G8" fmla="abs 11338448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7158"/>
                <a:gd name="G18" fmla="*/ 7158 1 2"/>
                <a:gd name="G19" fmla="+- G18 5400 0"/>
                <a:gd name="G20" fmla="cos G19 11338448"/>
                <a:gd name="G21" fmla="sin G19 11338448"/>
                <a:gd name="G22" fmla="+- G20 10800 0"/>
                <a:gd name="G23" fmla="+- G21 10800 0"/>
                <a:gd name="G24" fmla="+- 10800 0 G20"/>
                <a:gd name="G25" fmla="+- 7158 10800 0"/>
                <a:gd name="G26" fmla="?: G9 G17 G25"/>
                <a:gd name="G27" fmla="?: G9 0 21600"/>
                <a:gd name="G28" fmla="cos 10800 11338448"/>
                <a:gd name="G29" fmla="sin 10800 11338448"/>
                <a:gd name="G30" fmla="sin 7158 11338448"/>
                <a:gd name="G31" fmla="+- G28 10800 0"/>
                <a:gd name="G32" fmla="+- G29 10800 0"/>
                <a:gd name="G33" fmla="+- G30 10800 0"/>
                <a:gd name="G34" fmla="?: G4 0 G31"/>
                <a:gd name="G35" fmla="?: 11338448 G34 0"/>
                <a:gd name="G36" fmla="?: G6 G35 G31"/>
                <a:gd name="G37" fmla="+- 21600 0 G36"/>
                <a:gd name="G38" fmla="?: G4 0 G33"/>
                <a:gd name="G39" fmla="?: 11338448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887 w 21600"/>
                <a:gd name="T15" fmla="*/ 11892 h 21600"/>
                <a:gd name="T16" fmla="*/ 10800 w 21600"/>
                <a:gd name="T17" fmla="*/ 3642 h 21600"/>
                <a:gd name="T18" fmla="*/ 19713 w 21600"/>
                <a:gd name="T19" fmla="*/ 11892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695" y="11670"/>
                  </a:moveTo>
                  <a:cubicBezTo>
                    <a:pt x="3659" y="11382"/>
                    <a:pt x="3642" y="11091"/>
                    <a:pt x="3642" y="10800"/>
                  </a:cubicBezTo>
                  <a:cubicBezTo>
                    <a:pt x="3642" y="6846"/>
                    <a:pt x="6846" y="3642"/>
                    <a:pt x="10800" y="3642"/>
                  </a:cubicBezTo>
                  <a:cubicBezTo>
                    <a:pt x="14753" y="3642"/>
                    <a:pt x="17958" y="6846"/>
                    <a:pt x="17958" y="10800"/>
                  </a:cubicBezTo>
                  <a:cubicBezTo>
                    <a:pt x="17958" y="11091"/>
                    <a:pt x="17940" y="11382"/>
                    <a:pt x="17904" y="11670"/>
                  </a:cubicBezTo>
                  <a:lnTo>
                    <a:pt x="21519" y="12114"/>
                  </a:lnTo>
                  <a:cubicBezTo>
                    <a:pt x="21573" y="11678"/>
                    <a:pt x="21600" y="1123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1239"/>
                    <a:pt x="26" y="11678"/>
                    <a:pt x="80" y="12114"/>
                  </a:cubicBezTo>
                  <a:close/>
                </a:path>
              </a:pathLst>
            </a:cu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0" name="AutoShape 17"/>
            <p:cNvSpPr>
              <a:spLocks noChangeArrowheads="1"/>
            </p:cNvSpPr>
            <p:nvPr/>
          </p:nvSpPr>
          <p:spPr bwMode="gray">
            <a:xfrm>
              <a:off x="1235" y="1487"/>
              <a:ext cx="411" cy="295"/>
            </a:xfrm>
            <a:prstGeom prst="chevron">
              <a:avLst>
                <a:gd name="adj" fmla="val 44744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AutoShape 18"/>
            <p:cNvSpPr>
              <a:spLocks noChangeArrowheads="1"/>
            </p:cNvSpPr>
            <p:nvPr/>
          </p:nvSpPr>
          <p:spPr bwMode="gray">
            <a:xfrm rot="10800000">
              <a:off x="1223" y="2933"/>
              <a:ext cx="499" cy="295"/>
            </a:xfrm>
            <a:prstGeom prst="chevron">
              <a:avLst>
                <a:gd name="adj" fmla="val 46783"/>
              </a:avLst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2" name="Rectangle 19"/>
          <p:cNvSpPr>
            <a:spLocks noChangeArrowheads="1"/>
          </p:cNvSpPr>
          <p:nvPr/>
        </p:nvSpPr>
        <p:spPr bwMode="gray">
          <a:xfrm>
            <a:off x="3635897" y="3165816"/>
            <a:ext cx="238333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1C1C1C"/>
                </a:solidFill>
                <a:latin typeface="黑体" pitchFamily="49" charset="-122"/>
                <a:ea typeface="黑体" pitchFamily="49" charset="-122"/>
              </a:rPr>
              <a:t>授课、安排课题</a:t>
            </a:r>
            <a:endParaRPr lang="en-US" altLang="zh-CN" sz="2400" dirty="0">
              <a:solidFill>
                <a:srgbClr val="1C1C1C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3" name="Rectangle 20"/>
          <p:cNvSpPr>
            <a:spLocks noChangeArrowheads="1"/>
          </p:cNvSpPr>
          <p:nvPr/>
        </p:nvSpPr>
        <p:spPr bwMode="gray">
          <a:xfrm>
            <a:off x="3012556" y="1437624"/>
            <a:ext cx="12731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1C1C1C"/>
                </a:solidFill>
                <a:latin typeface="黑体" pitchFamily="49" charset="-122"/>
                <a:ea typeface="黑体" pitchFamily="49" charset="-122"/>
              </a:rPr>
              <a:t>成绩</a:t>
            </a:r>
            <a:endParaRPr lang="en-US" altLang="zh-CN" sz="2400" dirty="0">
              <a:solidFill>
                <a:srgbClr val="1C1C1C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4" name="Rectangle 21"/>
          <p:cNvSpPr>
            <a:spLocks noChangeArrowheads="1"/>
          </p:cNvSpPr>
          <p:nvPr/>
        </p:nvSpPr>
        <p:spPr bwMode="gray">
          <a:xfrm>
            <a:off x="4860033" y="1437624"/>
            <a:ext cx="154151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1C1C1C"/>
                </a:solidFill>
                <a:latin typeface="黑体" pitchFamily="49" charset="-122"/>
                <a:ea typeface="黑体" pitchFamily="49" charset="-122"/>
              </a:rPr>
              <a:t>上课表现</a:t>
            </a:r>
            <a:endParaRPr lang="en-US" altLang="zh-CN" sz="2400" dirty="0">
              <a:solidFill>
                <a:srgbClr val="1C1C1C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5" name="Rectangle 22"/>
          <p:cNvSpPr>
            <a:spLocks noChangeArrowheads="1"/>
          </p:cNvSpPr>
          <p:nvPr/>
        </p:nvSpPr>
        <p:spPr bwMode="gray">
          <a:xfrm>
            <a:off x="1588567" y="2301721"/>
            <a:ext cx="142398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学生</a:t>
            </a:r>
            <a:endParaRPr lang="en-US" altLang="zh-CN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gray">
          <a:xfrm>
            <a:off x="6081192" y="2295187"/>
            <a:ext cx="1423988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zh-CN" altLang="en-US" sz="3200" b="1" dirty="0" smtClean="0">
                <a:latin typeface="微软雅黑" pitchFamily="34" charset="-122"/>
                <a:ea typeface="微软雅黑" pitchFamily="34" charset="-122"/>
              </a:rPr>
              <a:t>老师</a:t>
            </a:r>
            <a:endParaRPr lang="en-US" altLang="zh-CN" sz="32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gray">
          <a:xfrm>
            <a:off x="3139555" y="2139702"/>
            <a:ext cx="2819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zh-CN" altLang="en-US" sz="3200" dirty="0" smtClean="0">
                <a:solidFill>
                  <a:schemeClr val="bg1"/>
                </a:solidFill>
                <a:ea typeface="宋体" charset="-122"/>
              </a:rPr>
              <a:t>学生工作老师</a:t>
            </a:r>
            <a:endParaRPr lang="en-US" altLang="zh-CN" sz="3200" dirty="0" smtClean="0">
              <a:solidFill>
                <a:schemeClr val="bg1"/>
              </a:solidFill>
              <a:ea typeface="宋体" charset="-122"/>
            </a:endParaRPr>
          </a:p>
          <a:p>
            <a:pPr algn="ctr" eaLnBrk="0" hangingPunct="0"/>
            <a:r>
              <a:rPr lang="zh-CN" altLang="en-US" sz="3200" dirty="0" smtClean="0">
                <a:solidFill>
                  <a:schemeClr val="bg1"/>
                </a:solidFill>
                <a:ea typeface="宋体" charset="-122"/>
              </a:rPr>
              <a:t>“导师制”</a:t>
            </a:r>
            <a:endParaRPr lang="en-US" altLang="zh-CN" sz="3200" dirty="0">
              <a:solidFill>
                <a:schemeClr val="bg1"/>
              </a:solidFill>
              <a:ea typeface="宋体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、校园文化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altLang="zh-CN" dirty="0" smtClean="0"/>
              <a:t>Spartans</a:t>
            </a:r>
            <a:r>
              <a:rPr lang="zh-CN" altLang="en-US" dirty="0" smtClean="0"/>
              <a:t>（密歇根州立大学的一级</a:t>
            </a:r>
            <a:endParaRPr lang="en-US" altLang="zh-CN" dirty="0" smtClean="0"/>
          </a:p>
          <a:p>
            <a:pPr lvl="0">
              <a:buNone/>
              <a:defRPr/>
            </a:pPr>
            <a:r>
              <a:rPr lang="en-US" altLang="zh-CN" dirty="0" smtClean="0"/>
              <a:t>    </a:t>
            </a:r>
            <a:r>
              <a:rPr lang="zh-CN" altLang="en-US" dirty="0" smtClean="0"/>
              <a:t>联盟运动队的昵称是“斯巴达人”）</a:t>
            </a:r>
            <a:endParaRPr lang="en-US" altLang="zh-CN" dirty="0" smtClean="0"/>
          </a:p>
          <a:p>
            <a:pPr lvl="0">
              <a:defRPr/>
            </a:pPr>
            <a:r>
              <a:rPr lang="en-US" altLang="zh-CN" dirty="0" smtClean="0"/>
              <a:t>Go Green</a:t>
            </a:r>
            <a:r>
              <a:rPr lang="zh-CN" altLang="en-US" dirty="0" smtClean="0"/>
              <a:t>，</a:t>
            </a:r>
            <a:r>
              <a:rPr lang="en-US" altLang="zh-CN" dirty="0" smtClean="0"/>
              <a:t>Go White!</a:t>
            </a:r>
            <a:endParaRPr lang="zh-CN" altLang="en-US" dirty="0" smtClean="0"/>
          </a:p>
          <a:p>
            <a:endParaRPr lang="zh-CN" altLang="en-US" dirty="0"/>
          </a:p>
        </p:txBody>
      </p:sp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085696"/>
            <a:ext cx="302433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9702"/>
            <a:ext cx="432048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3" y="249492"/>
            <a:ext cx="1684697" cy="113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、校园文化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842469"/>
            <a:ext cx="3708807" cy="207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7714"/>
            <a:ext cx="3528392" cy="157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3003798"/>
            <a:ext cx="4005475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7" y="3003798"/>
            <a:ext cx="2590155" cy="192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167594"/>
            <a:ext cx="7119938" cy="4960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b="1" dirty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教育的英文单词是</a:t>
            </a:r>
            <a:r>
              <a:rPr 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Education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，这个单词是苏格拉底发明出来的，是三个词根的拼写，前面那个“</a:t>
            </a:r>
            <a:r>
              <a:rPr 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E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”是向外的意思，“</a:t>
            </a:r>
            <a:r>
              <a:rPr 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duce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”是引导，“</a:t>
            </a:r>
            <a:r>
              <a:rPr lang="en-US" sz="2800" b="1" dirty="0" err="1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tion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”是名词，引导出来。所谓的教育就是把一个人的内心真正引导出来，帮助他成长成自己的样子。</a:t>
            </a:r>
            <a:endParaRPr kumimoji="1"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ts val="3500"/>
              </a:lnSpc>
              <a:defRPr/>
            </a:pPr>
            <a:endParaRPr kumimoji="1" lang="en-US" altLang="zh-CN" sz="20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  <a:p>
            <a:pPr>
              <a:lnSpc>
                <a:spcPts val="3500"/>
              </a:lnSpc>
              <a:defRPr/>
            </a:pPr>
            <a:endParaRPr kumimoji="1" lang="zh-CN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1116516" y="2406159"/>
            <a:ext cx="7126936" cy="35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1510"/>
            <a:ext cx="2376264" cy="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接连接符 8"/>
          <p:cNvCxnSpPr/>
          <p:nvPr/>
        </p:nvCxnSpPr>
        <p:spPr>
          <a:xfrm flipV="1">
            <a:off x="1116516" y="2892213"/>
            <a:ext cx="7126936" cy="35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1116516" y="3378267"/>
            <a:ext cx="7126936" cy="35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1116516" y="3864321"/>
            <a:ext cx="7126936" cy="35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1116516" y="4350375"/>
            <a:ext cx="7126936" cy="35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937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59632" y="1383619"/>
            <a:ext cx="69268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华文行楷" pitchFamily="2" charset="-122"/>
                <a:ea typeface="华文行楷" pitchFamily="2" charset="-122"/>
              </a:rPr>
              <a:t>勿忘初心  教书育人</a:t>
            </a:r>
            <a:endParaRPr lang="en-US" altLang="zh-CN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华文行楷" pitchFamily="2" charset="-122"/>
              <a:ea typeface="华文行楷" pitchFamily="2" charset="-122"/>
            </a:endParaRPr>
          </a:p>
          <a:p>
            <a:pPr algn="ctr"/>
            <a:endParaRPr lang="en-US" altLang="zh-CN" sz="54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华文行楷" pitchFamily="2" charset="-122"/>
              <a:ea typeface="华文行楷" pitchFamily="2" charset="-122"/>
            </a:endParaRPr>
          </a:p>
          <a:p>
            <a:pPr algn="ctr"/>
            <a:r>
              <a:rPr lang="zh-CN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华文行楷" pitchFamily="2" charset="-122"/>
                <a:ea typeface="华文行楷" pitchFamily="2" charset="-122"/>
              </a:rPr>
              <a:t>砥砺前行   冲击</a:t>
            </a:r>
            <a:r>
              <a:rPr lang="zh-CN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ea"/>
              </a:rPr>
              <a:t>“</a:t>
            </a:r>
            <a:r>
              <a:rPr lang="zh-CN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华文行楷" pitchFamily="2" charset="-122"/>
                <a:ea typeface="华文行楷" pitchFamily="2" charset="-122"/>
              </a:rPr>
              <a:t>优质</a:t>
            </a:r>
            <a:r>
              <a:rPr lang="zh-CN" alt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ea"/>
              </a:rPr>
              <a:t>”</a:t>
            </a:r>
            <a:endParaRPr lang="zh-CN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457200" y="285751"/>
            <a:ext cx="8153400" cy="36552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结语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83568" y="2085696"/>
            <a:ext cx="5724644" cy="830997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dirty="0">
                <a:solidFill>
                  <a:srgbClr val="FFC000"/>
                </a:solidFill>
                <a:latin typeface="华文琥珀" pitchFamily="2" charset="-122"/>
                <a:ea typeface="华文琥珀" pitchFamily="2" charset="-122"/>
              </a:rPr>
              <a:t>敬请各位同仁</a:t>
            </a:r>
            <a:r>
              <a:rPr lang="zh-CN" altLang="en-US" sz="4800" dirty="0">
                <a:solidFill>
                  <a:srgbClr val="00B0F0"/>
                </a:solidFill>
                <a:latin typeface="华文琥珀" pitchFamily="2" charset="-122"/>
                <a:ea typeface="华文琥珀" pitchFamily="2" charset="-122"/>
              </a:rPr>
              <a:t>指正！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85696"/>
            <a:ext cx="233105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1.2</a:t>
            </a:r>
            <a:r>
              <a:rPr lang="zh-CN" altLang="en-US" dirty="0" smtClean="0"/>
              <a:t>所在团队介绍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就职于纳米科学与技术实验室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54369"/>
            <a:ext cx="6052790" cy="33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1.3 </a:t>
            </a:r>
            <a:r>
              <a:rPr lang="zh-CN" altLang="en-US" dirty="0" smtClean="0"/>
              <a:t>研究成果简介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6" name="Picture 4" descr="C:\Users\Mengyi\Desktop\WeChat Image_20180111083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51570"/>
            <a:ext cx="6408712" cy="360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1.3 </a:t>
            </a:r>
            <a:r>
              <a:rPr lang="zh-CN" altLang="en-US" dirty="0" smtClean="0"/>
              <a:t>研究成果简介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053"/>
            <a:ext cx="7668344" cy="430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、实验室管理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安全教育</a:t>
            </a:r>
            <a:endParaRPr lang="en-US" altLang="zh-CN" dirty="0" smtClean="0"/>
          </a:p>
          <a:p>
            <a:r>
              <a:rPr lang="zh-CN" altLang="en-US" dirty="0" smtClean="0"/>
              <a:t>科研实验室的准入制度</a:t>
            </a:r>
            <a:endParaRPr lang="en-US" altLang="zh-CN" dirty="0" smtClean="0"/>
          </a:p>
          <a:p>
            <a:r>
              <a:rPr lang="zh-CN" altLang="en-US" dirty="0" smtClean="0"/>
              <a:t>实验室开放情况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2.1</a:t>
            </a:r>
            <a:r>
              <a:rPr lang="zh-CN" altLang="en-US" dirty="0" smtClean="0"/>
              <a:t>实验室安全教育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Users\Mengyi\Desktop\QQ截图20180111052447.png"/>
          <p:cNvPicPr>
            <a:picLocks noChangeAspect="1" noChangeArrowheads="1"/>
          </p:cNvPicPr>
          <p:nvPr/>
        </p:nvPicPr>
        <p:blipFill>
          <a:blip r:embed="rId2" cstate="print"/>
          <a:srcRect r="16241"/>
          <a:stretch>
            <a:fillRect/>
          </a:stretch>
        </p:blipFill>
        <p:spPr bwMode="auto">
          <a:xfrm>
            <a:off x="323528" y="897564"/>
            <a:ext cx="8640960" cy="37521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20072" y="2841780"/>
            <a:ext cx="3384376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登录系统，选择专题自学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80TGp_3d biz_light">
  <a:themeElements>
    <a:clrScheme name="268TGp_future_light_ani_k 2">
      <a:dk1>
        <a:srgbClr val="000000"/>
      </a:dk1>
      <a:lt1>
        <a:srgbClr val="FFFFFF"/>
      </a:lt1>
      <a:dk2>
        <a:srgbClr val="003366"/>
      </a:dk2>
      <a:lt2>
        <a:srgbClr val="C0C0C0"/>
      </a:lt2>
      <a:accent1>
        <a:srgbClr val="DF6521"/>
      </a:accent1>
      <a:accent2>
        <a:srgbClr val="4974C9"/>
      </a:accent2>
      <a:accent3>
        <a:srgbClr val="FFFFFF"/>
      </a:accent3>
      <a:accent4>
        <a:srgbClr val="000000"/>
      </a:accent4>
      <a:accent5>
        <a:srgbClr val="ECB8AB"/>
      </a:accent5>
      <a:accent6>
        <a:srgbClr val="4168B6"/>
      </a:accent6>
      <a:hlink>
        <a:srgbClr val="188FB4"/>
      </a:hlink>
      <a:folHlink>
        <a:srgbClr val="85C167"/>
      </a:folHlink>
    </a:clrScheme>
    <a:fontScheme name="268TGp_future_light_ani_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68TGp_future_light_ani_k 1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4EA7EA"/>
        </a:accent1>
        <a:accent2>
          <a:srgbClr val="93C052"/>
        </a:accent2>
        <a:accent3>
          <a:srgbClr val="FFFFFF"/>
        </a:accent3>
        <a:accent4>
          <a:srgbClr val="000000"/>
        </a:accent4>
        <a:accent5>
          <a:srgbClr val="B2D0F3"/>
        </a:accent5>
        <a:accent6>
          <a:srgbClr val="85AE49"/>
        </a:accent6>
        <a:hlink>
          <a:srgbClr val="9999FF"/>
        </a:hlink>
        <a:folHlink>
          <a:srgbClr val="855AD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8TGp_future_light_ani_k 2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F6521"/>
        </a:accent1>
        <a:accent2>
          <a:srgbClr val="4974C9"/>
        </a:accent2>
        <a:accent3>
          <a:srgbClr val="FFFFFF"/>
        </a:accent3>
        <a:accent4>
          <a:srgbClr val="000000"/>
        </a:accent4>
        <a:accent5>
          <a:srgbClr val="ECB8AB"/>
        </a:accent5>
        <a:accent6>
          <a:srgbClr val="4168B6"/>
        </a:accent6>
        <a:hlink>
          <a:srgbClr val="188FB4"/>
        </a:hlink>
        <a:folHlink>
          <a:srgbClr val="85C1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68TGp_future_light_ani_k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8E70B0"/>
        </a:accent1>
        <a:accent2>
          <a:srgbClr val="48ACC0"/>
        </a:accent2>
        <a:accent3>
          <a:srgbClr val="FFFFFF"/>
        </a:accent3>
        <a:accent4>
          <a:srgbClr val="000000"/>
        </a:accent4>
        <a:accent5>
          <a:srgbClr val="C6BBD4"/>
        </a:accent5>
        <a:accent6>
          <a:srgbClr val="409BAE"/>
        </a:accent6>
        <a:hlink>
          <a:srgbClr val="52BA44"/>
        </a:hlink>
        <a:folHlink>
          <a:srgbClr val="5297E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280TGp_3d biz_light</Template>
  <TotalTime>8741</TotalTime>
  <Words>1008</Words>
  <Application>Microsoft Office PowerPoint</Application>
  <PresentationFormat>全屏显示(16:9)</PresentationFormat>
  <Paragraphs>185</Paragraphs>
  <Slides>45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46" baseType="lpstr">
      <vt:lpstr>280TGp_3d biz_light</vt:lpstr>
      <vt:lpstr>他山之石       -美国大学访学总结</vt:lpstr>
      <vt:lpstr>主要内容</vt:lpstr>
      <vt:lpstr>1.0 访学项目介绍</vt:lpstr>
      <vt:lpstr>1.1美国密歇根州立大学介绍</vt:lpstr>
      <vt:lpstr>1.2所在团队介绍</vt:lpstr>
      <vt:lpstr>1.3 研究成果简介</vt:lpstr>
      <vt:lpstr>1.3 研究成果简介</vt:lpstr>
      <vt:lpstr>2、实验室管理</vt:lpstr>
      <vt:lpstr>2.1实验室安全教育</vt:lpstr>
      <vt:lpstr>案例1-冷冻剂安全</vt:lpstr>
      <vt:lpstr>案例1-冷冻剂安全</vt:lpstr>
      <vt:lpstr>案例1-冷冻剂安全</vt:lpstr>
      <vt:lpstr>案例1-冷冻剂安全</vt:lpstr>
      <vt:lpstr>案例2-危险废物处理</vt:lpstr>
      <vt:lpstr>案例2-危险废物处理</vt:lpstr>
      <vt:lpstr>案例2-危险废物处理</vt:lpstr>
      <vt:lpstr>2.2 实验室准入制度和管理</vt:lpstr>
      <vt:lpstr>2.3 实验室仪器开放情况</vt:lpstr>
      <vt:lpstr>2.3 实验室仪器开放情况</vt:lpstr>
      <vt:lpstr>2.3 实验室仪器开放情况</vt:lpstr>
      <vt:lpstr>2.4 实验室间的资源合理利用</vt:lpstr>
      <vt:lpstr>思考：如何实现真正意义上的实验室开放？</vt:lpstr>
      <vt:lpstr>3、本科生课程教学</vt:lpstr>
      <vt:lpstr>3.1 学分制--选课系统</vt:lpstr>
      <vt:lpstr>3.2 理论课程--大纲（以“化学”课为例）</vt:lpstr>
      <vt:lpstr>3.3 理论课程--教学方法</vt:lpstr>
      <vt:lpstr>3.3 理论课程--教学方法</vt:lpstr>
      <vt:lpstr>3.4 实验课程《Mati Science and Engineering》</vt:lpstr>
      <vt:lpstr>3.5 学术讲座</vt:lpstr>
      <vt:lpstr>体会</vt:lpstr>
      <vt:lpstr>思考--以扎实专业素养提升教学质量</vt:lpstr>
      <vt:lpstr>4、本科生科研活动介绍</vt:lpstr>
      <vt:lpstr>4.1 Summer Research Opportunities Program</vt:lpstr>
      <vt:lpstr>4.1 Summer Research Opportunities Program</vt:lpstr>
      <vt:lpstr>4.1 Summer Research Opportunities Program</vt:lpstr>
      <vt:lpstr>4.2 Honors School</vt:lpstr>
      <vt:lpstr>4.2 Honors School</vt:lpstr>
      <vt:lpstr>4.3 少数民族学生项目（MI-LSAMP） </vt:lpstr>
      <vt:lpstr>4.3 少数民族学生项目（MI-LSAMP） </vt:lpstr>
      <vt:lpstr>思考—如何提升学生科研活动效果？</vt:lpstr>
      <vt:lpstr>5、校园文化</vt:lpstr>
      <vt:lpstr>5、校园文化</vt:lpstr>
      <vt:lpstr>幻灯片 43</vt:lpstr>
      <vt:lpstr>幻灯片 44</vt:lpstr>
      <vt:lpstr>幻灯片 45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menyi xu</dc:creator>
  <cp:lastModifiedBy>Sky123.Org</cp:lastModifiedBy>
  <cp:revision>14</cp:revision>
  <dcterms:created xsi:type="dcterms:W3CDTF">2018-01-11T12:15:48Z</dcterms:created>
  <dcterms:modified xsi:type="dcterms:W3CDTF">2018-01-19T02:04:45Z</dcterms:modified>
</cp:coreProperties>
</file>